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23" r:id="rId1"/>
  </p:sldMasterIdLst>
  <p:notesMasterIdLst>
    <p:notesMasterId r:id="rId36"/>
  </p:notesMasterIdLst>
  <p:sldIdLst>
    <p:sldId id="514" r:id="rId2"/>
    <p:sldId id="540" r:id="rId3"/>
    <p:sldId id="432" r:id="rId4"/>
    <p:sldId id="531" r:id="rId5"/>
    <p:sldId id="534" r:id="rId6"/>
    <p:sldId id="533" r:id="rId7"/>
    <p:sldId id="468" r:id="rId8"/>
    <p:sldId id="520" r:id="rId9"/>
    <p:sldId id="490" r:id="rId10"/>
    <p:sldId id="491" r:id="rId11"/>
    <p:sldId id="492" r:id="rId12"/>
    <p:sldId id="493" r:id="rId13"/>
    <p:sldId id="483" r:id="rId14"/>
    <p:sldId id="481" r:id="rId15"/>
    <p:sldId id="515" r:id="rId16"/>
    <p:sldId id="519" r:id="rId17"/>
    <p:sldId id="517" r:id="rId18"/>
    <p:sldId id="518" r:id="rId19"/>
    <p:sldId id="521" r:id="rId20"/>
    <p:sldId id="516" r:id="rId21"/>
    <p:sldId id="522" r:id="rId22"/>
    <p:sldId id="539" r:id="rId23"/>
    <p:sldId id="538" r:id="rId24"/>
    <p:sldId id="497" r:id="rId25"/>
    <p:sldId id="526" r:id="rId26"/>
    <p:sldId id="524" r:id="rId27"/>
    <p:sldId id="494" r:id="rId28"/>
    <p:sldId id="495" r:id="rId29"/>
    <p:sldId id="525" r:id="rId30"/>
    <p:sldId id="529" r:id="rId31"/>
    <p:sldId id="530" r:id="rId32"/>
    <p:sldId id="488" r:id="rId33"/>
    <p:sldId id="500" r:id="rId34"/>
    <p:sldId id="477" r:id="rId35"/>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436" autoAdjust="0"/>
    <p:restoredTop sz="95952"/>
  </p:normalViewPr>
  <p:slideViewPr>
    <p:cSldViewPr>
      <p:cViewPr varScale="1">
        <p:scale>
          <a:sx n="79" d="100"/>
          <a:sy n="79" d="100"/>
        </p:scale>
        <p:origin x="200" y="9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2T09:04:02.543"/>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1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2T09:04:33.377"/>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297 223,'0'-1,"0"-1,0 1,0 0,0-1,-1 1,1 0,0-1,-1 1,1 0,-1 0,0-1,1 1,-1 0,0 0,0 0,0 0,0 0,0 0,0 0,0 0,0 0,0 0,0 1,-2-2,-37-11,36 12,0 1,0-1,0 0,1-1,-1 1,0 0,1-1,-1 0,0 0,1 0,0 0,0-1,-1 1,-2-5,-17-37,19 34,-1-1,0 2,-13-20,15 26,0-1,0 0,0 1,0 0,0 0,-1 0,1 0,-1 0,0 0,0 1,0 0,0 0,0 0,-1 1,1-1,-1 1,1 0,-9-1,-25 0,29 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2T09:04:36.885"/>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1 53,'2'0,"1"-3,2 0,3 0,-1-1,2-1,1 1,-2-1,1 0,1 2,1 0,-2-1,1 0,0 1,1 1,-2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2T09:04:53.621"/>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1 95,'1'-1,"1"1,-1-1,1 0,-1 0,0 0,0 0,1 0,-1 0,0 0,0 0,0-1,0 1,0 0,-1-1,1 1,0 0,-1-1,1 1,0-4,16-20,68-16,-78 38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2T09:05:00.301"/>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eaLnBrk="1" hangingPunct="1">
              <a:defRPr sz="1200">
                <a:latin typeface="Times New Roman" pitchFamily="18" charset="0"/>
              </a:defRPr>
            </a:lvl1pPr>
          </a:lstStyle>
          <a:p>
            <a:endParaRPr lang="en-US"/>
          </a:p>
        </p:txBody>
      </p:sp>
      <p:sp>
        <p:nvSpPr>
          <p:cNvPr id="6147" name="Rectangle 3"/>
          <p:cNvSpPr>
            <a:spLocks noGrp="1" noChangeArrowheads="1"/>
          </p:cNvSpPr>
          <p:nvPr>
            <p:ph type="dt" idx="1"/>
          </p:nvPr>
        </p:nvSpPr>
        <p:spPr bwMode="auto">
          <a:xfrm>
            <a:off x="4010342"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lgn="r" eaLnBrk="1" hangingPunct="1">
              <a:defRPr sz="1200">
                <a:latin typeface="Times New Roman" pitchFamily="18" charset="0"/>
              </a:defRPr>
            </a:lvl1pPr>
          </a:lstStyle>
          <a:p>
            <a:endParaRPr lang="en-US"/>
          </a:p>
        </p:txBody>
      </p:sp>
      <p:sp>
        <p:nvSpPr>
          <p:cNvPr id="6148" name="Rectangle 4"/>
          <p:cNvSpPr>
            <a:spLocks noGrp="1" noRot="1" noChangeAspect="1" noChangeArrowheads="1" noTextEdit="1"/>
          </p:cNvSpPr>
          <p:nvPr>
            <p:ph type="sldImg" idx="2"/>
          </p:nvPr>
        </p:nvSpPr>
        <p:spPr bwMode="auto">
          <a:xfrm>
            <a:off x="1196975" y="701675"/>
            <a:ext cx="4683125" cy="351155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943610" y="4447461"/>
            <a:ext cx="5189855" cy="421338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894921"/>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eaLnBrk="1" hangingPunct="1">
              <a:defRPr sz="1200">
                <a:latin typeface="Times New Roman" pitchFamily="18" charset="0"/>
              </a:defRPr>
            </a:lvl1pPr>
          </a:lstStyle>
          <a:p>
            <a:endParaRPr lang="en-US"/>
          </a:p>
        </p:txBody>
      </p:sp>
      <p:sp>
        <p:nvSpPr>
          <p:cNvPr id="6151" name="Rectangle 7"/>
          <p:cNvSpPr>
            <a:spLocks noGrp="1" noChangeArrowheads="1"/>
          </p:cNvSpPr>
          <p:nvPr>
            <p:ph type="sldNum" sz="quarter" idx="5"/>
          </p:nvPr>
        </p:nvSpPr>
        <p:spPr bwMode="auto">
          <a:xfrm>
            <a:off x="4010342" y="8894921"/>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lgn="r" eaLnBrk="1" hangingPunct="1">
              <a:defRPr sz="1200">
                <a:latin typeface="Times New Roman" pitchFamily="18" charset="0"/>
              </a:defRPr>
            </a:lvl1pPr>
          </a:lstStyle>
          <a:p>
            <a:fld id="{26957F3D-E246-439E-89B2-E2DAF117601C}" type="slidenum">
              <a:rPr lang="en-US"/>
              <a:pPr/>
              <a:t>‹#›</a:t>
            </a:fld>
            <a:endParaRPr lang="en-US"/>
          </a:p>
        </p:txBody>
      </p:sp>
    </p:spTree>
    <p:extLst>
      <p:ext uri="{BB962C8B-B14F-4D97-AF65-F5344CB8AC3E}">
        <p14:creationId xmlns:p14="http://schemas.microsoft.com/office/powerpoint/2010/main" val="130866550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957F3D-E246-439E-89B2-E2DAF117601C}" type="slidenum">
              <a:rPr lang="en-US" smtClean="0"/>
              <a:pPr/>
              <a:t>3</a:t>
            </a:fld>
            <a:endParaRPr lang="en-US"/>
          </a:p>
        </p:txBody>
      </p:sp>
    </p:spTree>
    <p:extLst>
      <p:ext uri="{BB962C8B-B14F-4D97-AF65-F5344CB8AC3E}">
        <p14:creationId xmlns:p14="http://schemas.microsoft.com/office/powerpoint/2010/main" val="559216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9C6A9-8955-49F4-BC62-4836E5F661E8}" type="slidenum">
              <a:rPr lang="en-US" smtClean="0"/>
              <a:pPr/>
              <a:t>‹#›</a:t>
            </a:fld>
            <a:endParaRPr lang="en-US"/>
          </a:p>
        </p:txBody>
      </p:sp>
      <p:pic>
        <p:nvPicPr>
          <p:cNvPr id="7" name="Picture 6" descr="tphlogo">
            <a:extLst>
              <a:ext uri="{FF2B5EF4-FFF2-40B4-BE49-F238E27FC236}">
                <a16:creationId xmlns:a16="http://schemas.microsoft.com/office/drawing/2014/main" id="{7B468A4F-86F6-F046-B700-BAA181F601CB}"/>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5894388"/>
            <a:ext cx="1371600" cy="963612"/>
          </a:xfrm>
          <a:prstGeom prst="rect">
            <a:avLst/>
          </a:prstGeom>
          <a:noFill/>
        </p:spPr>
      </p:pic>
      <p:pic>
        <p:nvPicPr>
          <p:cNvPr id="8" name="Picture 7" descr="orient-logo-cons">
            <a:extLst>
              <a:ext uri="{FF2B5EF4-FFF2-40B4-BE49-F238E27FC236}">
                <a16:creationId xmlns:a16="http://schemas.microsoft.com/office/drawing/2014/main" id="{9F679AF8-E84E-6E47-B37B-141168D9F829}"/>
              </a:ext>
            </a:extLst>
          </p:cNvPr>
          <p:cNvPicPr>
            <a:picLocks noChangeAspect="1" noChangeArrowheads="1"/>
          </p:cNvPicPr>
          <p:nvPr userDrawn="1"/>
        </p:nvPicPr>
        <p:blipFill>
          <a:blip r:embed="rId3" cstate="print"/>
          <a:srcRect/>
          <a:stretch>
            <a:fillRect/>
          </a:stretch>
        </p:blipFill>
        <p:spPr bwMode="auto">
          <a:xfrm>
            <a:off x="7620000" y="0"/>
            <a:ext cx="1524000" cy="687388"/>
          </a:xfrm>
          <a:prstGeom prst="rect">
            <a:avLst/>
          </a:prstGeom>
          <a:noFill/>
        </p:spPr>
      </p:pic>
    </p:spTree>
    <p:extLst>
      <p:ext uri="{BB962C8B-B14F-4D97-AF65-F5344CB8AC3E}">
        <p14:creationId xmlns:p14="http://schemas.microsoft.com/office/powerpoint/2010/main" val="4055542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37684-629E-41B8-8194-E268DDBE4D35}" type="slidenum">
              <a:rPr lang="en-US" smtClean="0"/>
              <a:pPr/>
              <a:t>‹#›</a:t>
            </a:fld>
            <a:endParaRPr lang="en-US"/>
          </a:p>
        </p:txBody>
      </p:sp>
    </p:spTree>
    <p:extLst>
      <p:ext uri="{BB962C8B-B14F-4D97-AF65-F5344CB8AC3E}">
        <p14:creationId xmlns:p14="http://schemas.microsoft.com/office/powerpoint/2010/main" val="276502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92D59-78E0-4CAD-A2E8-FABD949DF802}" type="slidenum">
              <a:rPr lang="en-US" smtClean="0"/>
              <a:pPr/>
              <a:t>‹#›</a:t>
            </a:fld>
            <a:endParaRPr lang="en-US"/>
          </a:p>
        </p:txBody>
      </p:sp>
    </p:spTree>
    <p:extLst>
      <p:ext uri="{BB962C8B-B14F-4D97-AF65-F5344CB8AC3E}">
        <p14:creationId xmlns:p14="http://schemas.microsoft.com/office/powerpoint/2010/main" val="2080499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762000"/>
            <a:ext cx="7959725" cy="758825"/>
          </a:xfrm>
        </p:spPr>
        <p:txBody>
          <a:bodyPr/>
          <a:lstStyle/>
          <a:p>
            <a:r>
              <a:rPr lang="en-US"/>
              <a:t>Click to edit Master title style</a:t>
            </a:r>
            <a:endParaRPr lang="en-IN"/>
          </a:p>
        </p:txBody>
      </p:sp>
      <p:sp>
        <p:nvSpPr>
          <p:cNvPr id="3" name="Text Placeholder 2"/>
          <p:cNvSpPr>
            <a:spLocks noGrp="1"/>
          </p:cNvSpPr>
          <p:nvPr>
            <p:ph type="body" sz="half" idx="1"/>
          </p:nvPr>
        </p:nvSpPr>
        <p:spPr>
          <a:xfrm>
            <a:off x="609600" y="1905000"/>
            <a:ext cx="3924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86300" y="1905000"/>
            <a:ext cx="3924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a:xfrm>
            <a:off x="609600" y="6245225"/>
            <a:ext cx="19812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1981200" cy="476250"/>
          </a:xfrm>
        </p:spPr>
        <p:txBody>
          <a:bodyPr/>
          <a:lstStyle>
            <a:lvl1pPr>
              <a:defRPr/>
            </a:lvl1pPr>
          </a:lstStyle>
          <a:p>
            <a:fld id="{EE1AA944-C6AD-46F1-B983-9B16D3799AE1}" type="slidenum">
              <a:rPr lang="en-US"/>
              <a:pPr/>
              <a:t>‹#›</a:t>
            </a:fld>
            <a:endParaRPr lang="en-US"/>
          </a:p>
        </p:txBody>
      </p:sp>
    </p:spTree>
    <p:extLst>
      <p:ext uri="{BB962C8B-B14F-4D97-AF65-F5344CB8AC3E}">
        <p14:creationId xmlns:p14="http://schemas.microsoft.com/office/powerpoint/2010/main" val="471954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A6F90-1E05-4104-8446-B708DB112CF0}" type="slidenum">
              <a:rPr lang="en-US" smtClean="0"/>
              <a:pPr/>
              <a:t>‹#›</a:t>
            </a:fld>
            <a:endParaRPr lang="en-US"/>
          </a:p>
        </p:txBody>
      </p:sp>
    </p:spTree>
    <p:extLst>
      <p:ext uri="{BB962C8B-B14F-4D97-AF65-F5344CB8AC3E}">
        <p14:creationId xmlns:p14="http://schemas.microsoft.com/office/powerpoint/2010/main" val="3186399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19C3BD-070A-4844-8804-3DF93614B5DF}" type="slidenum">
              <a:rPr lang="en-US" smtClean="0"/>
              <a:pPr/>
              <a:t>‹#›</a:t>
            </a:fld>
            <a:endParaRPr lang="en-US"/>
          </a:p>
        </p:txBody>
      </p:sp>
    </p:spTree>
    <p:extLst>
      <p:ext uri="{BB962C8B-B14F-4D97-AF65-F5344CB8AC3E}">
        <p14:creationId xmlns:p14="http://schemas.microsoft.com/office/powerpoint/2010/main" val="1646133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FCCF43-6E94-462C-83B8-86470AE4512E}" type="slidenum">
              <a:rPr lang="en-US" smtClean="0"/>
              <a:pPr/>
              <a:t>‹#›</a:t>
            </a:fld>
            <a:endParaRPr lang="en-US"/>
          </a:p>
        </p:txBody>
      </p:sp>
    </p:spTree>
    <p:extLst>
      <p:ext uri="{BB962C8B-B14F-4D97-AF65-F5344CB8AC3E}">
        <p14:creationId xmlns:p14="http://schemas.microsoft.com/office/powerpoint/2010/main" val="3060410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E43D98-8481-4B81-BC4D-2DCABA84E471}" type="slidenum">
              <a:rPr lang="en-US" smtClean="0"/>
              <a:pPr/>
              <a:t>‹#›</a:t>
            </a:fld>
            <a:endParaRPr lang="en-US"/>
          </a:p>
        </p:txBody>
      </p:sp>
    </p:spTree>
    <p:extLst>
      <p:ext uri="{BB962C8B-B14F-4D97-AF65-F5344CB8AC3E}">
        <p14:creationId xmlns:p14="http://schemas.microsoft.com/office/powerpoint/2010/main" val="390994166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507873-2488-43B7-8FB5-AD84CCA2F3FB}" type="slidenum">
              <a:rPr lang="en-US" smtClean="0"/>
              <a:pPr/>
              <a:t>‹#›</a:t>
            </a:fld>
            <a:endParaRPr lang="en-US"/>
          </a:p>
        </p:txBody>
      </p:sp>
    </p:spTree>
    <p:extLst>
      <p:ext uri="{BB962C8B-B14F-4D97-AF65-F5344CB8AC3E}">
        <p14:creationId xmlns:p14="http://schemas.microsoft.com/office/powerpoint/2010/main" val="1985161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AD0B5B-E32F-4B9A-9DAC-3D80632A9892}" type="slidenum">
              <a:rPr lang="en-US" smtClean="0"/>
              <a:pPr/>
              <a:t>‹#›</a:t>
            </a:fld>
            <a:endParaRPr lang="en-US"/>
          </a:p>
        </p:txBody>
      </p:sp>
    </p:spTree>
    <p:extLst>
      <p:ext uri="{BB962C8B-B14F-4D97-AF65-F5344CB8AC3E}">
        <p14:creationId xmlns:p14="http://schemas.microsoft.com/office/powerpoint/2010/main" val="2829677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B2956-3D6F-4100-A588-C5E2C818F76B}" type="slidenum">
              <a:rPr lang="en-US" smtClean="0"/>
              <a:pPr/>
              <a:t>‹#›</a:t>
            </a:fld>
            <a:endParaRPr lang="en-US"/>
          </a:p>
        </p:txBody>
      </p:sp>
    </p:spTree>
    <p:extLst>
      <p:ext uri="{BB962C8B-B14F-4D97-AF65-F5344CB8AC3E}">
        <p14:creationId xmlns:p14="http://schemas.microsoft.com/office/powerpoint/2010/main" val="1015587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A20E16-5835-4D25-A654-0C4B576CA51E}" type="slidenum">
              <a:rPr lang="en-US" smtClean="0"/>
              <a:pPr/>
              <a:t>‹#›</a:t>
            </a:fld>
            <a:endParaRPr lang="en-US"/>
          </a:p>
        </p:txBody>
      </p:sp>
    </p:spTree>
    <p:extLst>
      <p:ext uri="{BB962C8B-B14F-4D97-AF65-F5344CB8AC3E}">
        <p14:creationId xmlns:p14="http://schemas.microsoft.com/office/powerpoint/2010/main" val="2207424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E43D98-8481-4B81-BC4D-2DCABA84E471}" type="slidenum">
              <a:rPr lang="en-US" smtClean="0"/>
              <a:pPr/>
              <a:t>‹#›</a:t>
            </a:fld>
            <a:endParaRPr lang="en-US"/>
          </a:p>
        </p:txBody>
      </p:sp>
      <p:pic>
        <p:nvPicPr>
          <p:cNvPr id="7" name="Picture 6" descr="orient-logo-cons">
            <a:extLst>
              <a:ext uri="{FF2B5EF4-FFF2-40B4-BE49-F238E27FC236}">
                <a16:creationId xmlns:a16="http://schemas.microsoft.com/office/drawing/2014/main" id="{69373D35-7E22-0940-A629-7A2D31FF08ED}"/>
              </a:ext>
            </a:extLst>
          </p:cNvPr>
          <p:cNvPicPr>
            <a:picLocks noChangeAspect="1" noChangeArrowheads="1"/>
          </p:cNvPicPr>
          <p:nvPr userDrawn="1"/>
        </p:nvPicPr>
        <p:blipFill>
          <a:blip r:embed="rId14" cstate="print"/>
          <a:srcRect/>
          <a:stretch>
            <a:fillRect/>
          </a:stretch>
        </p:blipFill>
        <p:spPr bwMode="auto">
          <a:xfrm>
            <a:off x="0" y="0"/>
            <a:ext cx="1266825" cy="571500"/>
          </a:xfrm>
          <a:prstGeom prst="rect">
            <a:avLst/>
          </a:prstGeom>
          <a:noFill/>
        </p:spPr>
      </p:pic>
      <p:pic>
        <p:nvPicPr>
          <p:cNvPr id="8" name="Picture 7" descr="tphlogo">
            <a:extLst>
              <a:ext uri="{FF2B5EF4-FFF2-40B4-BE49-F238E27FC236}">
                <a16:creationId xmlns:a16="http://schemas.microsoft.com/office/drawing/2014/main" id="{1E7EB814-C1CD-594E-BD11-5CF83E3C8E14}"/>
              </a:ext>
            </a:extLst>
          </p:cNvPr>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8153400" y="0"/>
            <a:ext cx="990600" cy="695325"/>
          </a:xfrm>
          <a:prstGeom prst="rect">
            <a:avLst/>
          </a:prstGeom>
          <a:noFill/>
        </p:spPr>
      </p:pic>
    </p:spTree>
    <p:extLst>
      <p:ext uri="{BB962C8B-B14F-4D97-AF65-F5344CB8AC3E}">
        <p14:creationId xmlns:p14="http://schemas.microsoft.com/office/powerpoint/2010/main" val="193746786"/>
      </p:ext>
    </p:extLst>
  </p:cSld>
  <p:clrMap bg1="dk1" tx1="lt1" bg2="dk2" tx2="lt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 id="214748433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8" Type="http://schemas.openxmlformats.org/officeDocument/2006/relationships/image" Target="../media/image17.png"/><Relationship Id="rId26" Type="http://schemas.openxmlformats.org/officeDocument/2006/relationships/image" Target="../media/image21.png"/><Relationship Id="rId3" Type="http://schemas.openxmlformats.org/officeDocument/2006/relationships/image" Target="../media/image8.png"/><Relationship Id="rId25" Type="http://schemas.openxmlformats.org/officeDocument/2006/relationships/customXml" Target="../ink/ink4.xml"/><Relationship Id="rId2" Type="http://schemas.openxmlformats.org/officeDocument/2006/relationships/notesSlide" Target="../notesSlides/notesSlide1.xml"/><Relationship Id="rId1" Type="http://schemas.openxmlformats.org/officeDocument/2006/relationships/slideLayout" Target="../slideLayouts/slideLayout2.xml"/><Relationship Id="rId24" Type="http://schemas.openxmlformats.org/officeDocument/2006/relationships/image" Target="../media/image20.png"/><Relationship Id="rId5" Type="http://schemas.openxmlformats.org/officeDocument/2006/relationships/customXml" Target="../ink/ink1.xml"/><Relationship Id="rId23" Type="http://schemas.openxmlformats.org/officeDocument/2006/relationships/customXml" Target="../ink/ink3.xml"/><Relationship Id="rId28" Type="http://schemas.openxmlformats.org/officeDocument/2006/relationships/image" Target="../media/image9.png"/><Relationship Id="rId19" Type="http://schemas.openxmlformats.org/officeDocument/2006/relationships/customXml" Target="../ink/ink2.xml"/><Relationship Id="rId4" Type="http://schemas.microsoft.com/office/2007/relationships/hdphoto" Target="../media/hdphoto1.wdp"/><Relationship Id="rId22" Type="http://schemas.openxmlformats.org/officeDocument/2006/relationships/image" Target="../media/image19.png"/><Relationship Id="rId27" Type="http://schemas.openxmlformats.org/officeDocument/2006/relationships/customXml" Target="../ink/ink5.xml"/></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tph.co.in/" TargetMode="External"/><Relationship Id="rId2" Type="http://schemas.openxmlformats.org/officeDocument/2006/relationships/hyperlink" Target="mailto:/tphho@tphorient.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8D8B16-E014-7F3C-2AE9-F3205D79F99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9143979" cy="6857990"/>
          </a:xfrm>
          <a:prstGeom prst="rect">
            <a:avLst/>
          </a:prstGeom>
        </p:spPr>
      </p:pic>
      <p:sp>
        <p:nvSpPr>
          <p:cNvPr id="12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7" name="Title 6">
            <a:extLst>
              <a:ext uri="{FF2B5EF4-FFF2-40B4-BE49-F238E27FC236}">
                <a16:creationId xmlns:a16="http://schemas.microsoft.com/office/drawing/2014/main" id="{E4F293CC-45BB-DE9F-9B4E-F26426EB2C75}"/>
              </a:ext>
            </a:extLst>
          </p:cNvPr>
          <p:cNvSpPr>
            <a:spLocks noGrp="1"/>
          </p:cNvSpPr>
          <p:nvPr>
            <p:ph type="title"/>
          </p:nvPr>
        </p:nvSpPr>
        <p:spPr>
          <a:xfrm>
            <a:off x="152400" y="1913950"/>
            <a:ext cx="3886200" cy="1342754"/>
          </a:xfrm>
        </p:spPr>
        <p:txBody>
          <a:bodyPr vert="horz" lIns="91440" tIns="45720" rIns="91440" bIns="45720" rtlCol="0" anchor="ctr">
            <a:noAutofit/>
          </a:bodyPr>
          <a:lstStyle/>
          <a:p>
            <a:pPr algn="ctr"/>
            <a:r>
              <a:rPr lang="en-US" sz="3600" dirty="0">
                <a:latin typeface="Baskerville Old Face" panose="02020602080505020303" pitchFamily="18" charset="77"/>
              </a:rPr>
              <a:t>THE PRINTERS HOUSE</a:t>
            </a:r>
          </a:p>
        </p:txBody>
      </p:sp>
      <p:cxnSp>
        <p:nvCxnSpPr>
          <p:cNvPr id="122" name="Straight Connector 12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F5A12A1-B601-9C64-96AB-D1B1ACAFAD53}"/>
              </a:ext>
            </a:extLst>
          </p:cNvPr>
          <p:cNvSpPr txBox="1"/>
          <p:nvPr/>
        </p:nvSpPr>
        <p:spPr>
          <a:xfrm>
            <a:off x="390327" y="3924277"/>
            <a:ext cx="4118742" cy="2619839"/>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endParaRPr lang="en-US" sz="1400" dirty="0"/>
          </a:p>
          <a:p>
            <a:pPr indent="-228600" defTabSz="914400">
              <a:lnSpc>
                <a:spcPct val="90000"/>
              </a:lnSpc>
              <a:spcAft>
                <a:spcPts val="600"/>
              </a:spcAft>
              <a:buFont typeface="Arial" panose="020B0604020202020204" pitchFamily="34" charset="0"/>
              <a:buChar char="•"/>
            </a:pPr>
            <a:endParaRPr lang="en-US" sz="1400" i="1" dirty="0"/>
          </a:p>
          <a:p>
            <a:pPr defTabSz="914400">
              <a:lnSpc>
                <a:spcPct val="90000"/>
              </a:lnSpc>
              <a:spcAft>
                <a:spcPts val="600"/>
              </a:spcAft>
            </a:pPr>
            <a:r>
              <a:rPr lang="en-US" sz="1400" i="1" dirty="0">
                <a:latin typeface="Baskerville Old Face" panose="02020602080505020303" pitchFamily="18" charset="77"/>
              </a:rPr>
              <a:t>Imprinting Excellence Worldwide Since 1946</a:t>
            </a:r>
          </a:p>
        </p:txBody>
      </p:sp>
      <p:pic>
        <p:nvPicPr>
          <p:cNvPr id="150" name="Picture 149">
            <a:extLst>
              <a:ext uri="{FF2B5EF4-FFF2-40B4-BE49-F238E27FC236}">
                <a16:creationId xmlns:a16="http://schemas.microsoft.com/office/drawing/2014/main" id="{8FA41E76-43FE-3209-D382-D0894ADEE2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0303" y="4254869"/>
            <a:ext cx="2890394" cy="911324"/>
          </a:xfrm>
          <a:prstGeom prst="rect">
            <a:avLst/>
          </a:prstGeom>
        </p:spPr>
      </p:pic>
      <p:pic>
        <p:nvPicPr>
          <p:cNvPr id="9" name="Picture 8">
            <a:extLst>
              <a:ext uri="{FF2B5EF4-FFF2-40B4-BE49-F238E27FC236}">
                <a16:creationId xmlns:a16="http://schemas.microsoft.com/office/drawing/2014/main" id="{F630CE6F-41B3-5466-0F2A-B93F5868B53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20133" y="5282180"/>
            <a:ext cx="2152788" cy="1291673"/>
          </a:xfrm>
          <a:prstGeom prst="rect">
            <a:avLst/>
          </a:prstGeom>
        </p:spPr>
      </p:pic>
    </p:spTree>
    <p:extLst>
      <p:ext uri="{BB962C8B-B14F-4D97-AF65-F5344CB8AC3E}">
        <p14:creationId xmlns:p14="http://schemas.microsoft.com/office/powerpoint/2010/main" val="68201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82972-6B5A-8E46-A85F-CE451FDBB3FC}"/>
              </a:ext>
            </a:extLst>
          </p:cNvPr>
          <p:cNvSpPr>
            <a:spLocks noGrp="1"/>
          </p:cNvSpPr>
          <p:nvPr>
            <p:ph type="title"/>
          </p:nvPr>
        </p:nvSpPr>
        <p:spPr>
          <a:xfrm>
            <a:off x="533400" y="5114544"/>
            <a:ext cx="2763774" cy="1591056"/>
          </a:xfrm>
        </p:spPr>
        <p:txBody>
          <a:bodyPr vert="horz" lIns="91440" tIns="45720" rIns="91440" bIns="45720" rtlCol="0" anchor="t">
            <a:normAutofit/>
          </a:bodyPr>
          <a:lstStyle/>
          <a:p>
            <a:pPr algn="ctr"/>
            <a:r>
              <a:rPr lang="en-US" sz="3000" dirty="0"/>
              <a:t>Orient Super</a:t>
            </a:r>
          </a:p>
        </p:txBody>
      </p:sp>
      <p:pic>
        <p:nvPicPr>
          <p:cNvPr id="6" name="Content Placeholder 5" descr="A picture containing indoor&#10;&#10;Description automatically generated">
            <a:extLst>
              <a:ext uri="{FF2B5EF4-FFF2-40B4-BE49-F238E27FC236}">
                <a16:creationId xmlns:a16="http://schemas.microsoft.com/office/drawing/2014/main" id="{96305800-5359-CD42-B348-C900314A9857}"/>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0"/>
            <a:ext cx="9141598" cy="4226709"/>
          </a:xfrm>
          <a:prstGeom prst="rect">
            <a:avLst/>
          </a:prstGeom>
        </p:spPr>
      </p:pic>
      <p:sp>
        <p:nvSpPr>
          <p:cNvPr id="11" name="TextBox 10">
            <a:extLst>
              <a:ext uri="{FF2B5EF4-FFF2-40B4-BE49-F238E27FC236}">
                <a16:creationId xmlns:a16="http://schemas.microsoft.com/office/drawing/2014/main" id="{838AADF4-E5C0-3048-AF06-A3A0DD737D2D}"/>
              </a:ext>
            </a:extLst>
          </p:cNvPr>
          <p:cNvSpPr txBox="1"/>
          <p:nvPr/>
        </p:nvSpPr>
        <p:spPr>
          <a:xfrm>
            <a:off x="3687491" y="4811530"/>
            <a:ext cx="4213939" cy="1618488"/>
          </a:xfrm>
          <a:prstGeom prst="rect">
            <a:avLst/>
          </a:prstGeom>
        </p:spPr>
        <p:txBody>
          <a:bodyPr vert="horz" lIns="91440" tIns="45720" rIns="91440" bIns="45720" rtlCol="0">
            <a:normAutofit/>
          </a:bodyPr>
          <a:lstStyle/>
          <a:p>
            <a:pPr indent="-228600" algn="just" defTabSz="914400">
              <a:lnSpc>
                <a:spcPct val="90000"/>
              </a:lnSpc>
              <a:spcAft>
                <a:spcPts val="600"/>
              </a:spcAft>
              <a:buFont typeface="Arial" panose="020B0604020202020204" pitchFamily="34" charset="0"/>
              <a:buChar char="•"/>
            </a:pPr>
            <a:r>
              <a:rPr lang="en-US" sz="1200" dirty="0"/>
              <a:t>Orient Super is a single width Single circumference web-offset press with a speed up-to 30000 cph or 30000 copies per hour for high quality newspaper printing , tabloid printing, book printing and  semi-commercial products. The printing modules available for Orient Super (30000 cph) are Mono Unit with Integral Reel stand, 3- Colour Satellite  and 4 High Towers. </a:t>
            </a:r>
          </a:p>
        </p:txBody>
      </p:sp>
      <p:grpSp>
        <p:nvGrpSpPr>
          <p:cNvPr id="18" name="Group 17">
            <a:extLst>
              <a:ext uri="{FF2B5EF4-FFF2-40B4-BE49-F238E27FC236}">
                <a16:creationId xmlns:a16="http://schemas.microsoft.com/office/drawing/2014/main" id="{D4469D90-62FA-49B2-981E-5305361D5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76777" y="4592474"/>
            <a:ext cx="846287" cy="847206"/>
            <a:chOff x="8183879" y="1000124"/>
            <a:chExt cx="1562267" cy="1172973"/>
          </a:xfrm>
        </p:grpSpPr>
        <p:sp>
          <p:nvSpPr>
            <p:cNvPr id="19" name="Freeform 5">
              <a:extLst>
                <a:ext uri="{FF2B5EF4-FFF2-40B4-BE49-F238E27FC236}">
                  <a16:creationId xmlns:a16="http://schemas.microsoft.com/office/drawing/2014/main" id="{281E6897-9689-4C48-ADC3-9F41AAE3A9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0" name="Freeform 5">
              <a:extLst>
                <a:ext uri="{FF2B5EF4-FFF2-40B4-BE49-F238E27FC236}">
                  <a16:creationId xmlns:a16="http://schemas.microsoft.com/office/drawing/2014/main" id="{404E145C-C4EA-4DED-B029-22B811FCEB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84018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ABCE9F-92B8-EF48-9E79-0AEA53CC7B6F}"/>
              </a:ext>
            </a:extLst>
          </p:cNvPr>
          <p:cNvSpPr>
            <a:spLocks noGrp="1"/>
          </p:cNvSpPr>
          <p:nvPr>
            <p:ph type="title"/>
          </p:nvPr>
        </p:nvSpPr>
        <p:spPr>
          <a:xfrm>
            <a:off x="381000" y="5181600"/>
            <a:ext cx="2763774" cy="1591056"/>
          </a:xfrm>
        </p:spPr>
        <p:txBody>
          <a:bodyPr vert="horz" lIns="91440" tIns="45720" rIns="91440" bIns="45720" rtlCol="0" anchor="t">
            <a:normAutofit/>
          </a:bodyPr>
          <a:lstStyle/>
          <a:p>
            <a:pPr algn="ctr"/>
            <a:r>
              <a:rPr lang="en-US" sz="3000" dirty="0"/>
              <a:t>Orient X-</a:t>
            </a:r>
            <a:r>
              <a:rPr lang="en-US" sz="3000" dirty="0" err="1"/>
              <a:t>Cel</a:t>
            </a:r>
            <a:endParaRPr lang="en-US" sz="3000" dirty="0"/>
          </a:p>
        </p:txBody>
      </p:sp>
      <p:pic>
        <p:nvPicPr>
          <p:cNvPr id="5" name="Picture 4">
            <a:extLst>
              <a:ext uri="{FF2B5EF4-FFF2-40B4-BE49-F238E27FC236}">
                <a16:creationId xmlns:a16="http://schemas.microsoft.com/office/drawing/2014/main" id="{DC3E77C9-74A0-2F44-AB4C-0069DBBE3A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9141598" cy="4226709"/>
          </a:xfrm>
          <a:prstGeom prst="rect">
            <a:avLst/>
          </a:prstGeom>
        </p:spPr>
      </p:pic>
      <p:sp>
        <p:nvSpPr>
          <p:cNvPr id="7" name="TextBox 6">
            <a:extLst>
              <a:ext uri="{FF2B5EF4-FFF2-40B4-BE49-F238E27FC236}">
                <a16:creationId xmlns:a16="http://schemas.microsoft.com/office/drawing/2014/main" id="{3995CE90-0F7B-7C49-AC24-B6A0C90920E1}"/>
              </a:ext>
            </a:extLst>
          </p:cNvPr>
          <p:cNvSpPr txBox="1"/>
          <p:nvPr/>
        </p:nvSpPr>
        <p:spPr>
          <a:xfrm>
            <a:off x="3147424" y="4862691"/>
            <a:ext cx="4589526" cy="1618488"/>
          </a:xfrm>
          <a:prstGeom prst="rect">
            <a:avLst/>
          </a:prstGeom>
        </p:spPr>
        <p:txBody>
          <a:bodyPr vert="horz" lIns="91440" tIns="45720" rIns="91440" bIns="45720" rtlCol="0">
            <a:normAutofit lnSpcReduction="10000"/>
          </a:bodyPr>
          <a:lstStyle/>
          <a:p>
            <a:pPr indent="-228600" algn="just" defTabSz="914400">
              <a:lnSpc>
                <a:spcPct val="90000"/>
              </a:lnSpc>
              <a:spcAft>
                <a:spcPts val="600"/>
              </a:spcAft>
              <a:buFont typeface="Arial" panose="020B0604020202020204" pitchFamily="34" charset="0"/>
              <a:buChar char="•"/>
            </a:pPr>
            <a:r>
              <a:rPr lang="en-US" sz="1200" dirty="0"/>
              <a:t>Orient X-</a:t>
            </a:r>
            <a:r>
              <a:rPr lang="en-US" sz="1200" dirty="0" err="1"/>
              <a:t>cel</a:t>
            </a:r>
            <a:r>
              <a:rPr lang="en-US" sz="1200" dirty="0"/>
              <a:t> is a single width Single circumference web-offset press with a speed up-to 36000 cph or 36000 copies per hour for high quality newspaper printing , tabloid printing, book printing and  semi-commercial products. The printing modules available for Orient X-</a:t>
            </a:r>
            <a:r>
              <a:rPr lang="en-US" sz="1200" dirty="0" err="1"/>
              <a:t>cel</a:t>
            </a:r>
            <a:r>
              <a:rPr lang="en-US" sz="1200" dirty="0"/>
              <a:t> (36000 cph) are Mono Unit with Integral Reel stand, 3- Colour Satellite , and 4 High Towers. Acclaimed as one of the finest web offset presses available worldwide, the Orient X-</a:t>
            </a:r>
            <a:r>
              <a:rPr lang="en-US" sz="1200" dirty="0" err="1"/>
              <a:t>cel</a:t>
            </a:r>
            <a:r>
              <a:rPr lang="en-US" sz="1200" dirty="0"/>
              <a:t> is truly an engineering marvel and a hallmark of quality and engineering excellence.</a:t>
            </a:r>
          </a:p>
          <a:p>
            <a:pPr defTabSz="914400">
              <a:lnSpc>
                <a:spcPct val="90000"/>
              </a:lnSpc>
              <a:spcAft>
                <a:spcPts val="600"/>
              </a:spcAft>
            </a:pPr>
            <a:br>
              <a:rPr lang="en-US" sz="900" dirty="0"/>
            </a:br>
            <a:endParaRPr lang="en-US" sz="900" dirty="0"/>
          </a:p>
        </p:txBody>
      </p:sp>
      <p:grpSp>
        <p:nvGrpSpPr>
          <p:cNvPr id="18" name="Group 13">
            <a:extLst>
              <a:ext uri="{FF2B5EF4-FFF2-40B4-BE49-F238E27FC236}">
                <a16:creationId xmlns:a16="http://schemas.microsoft.com/office/drawing/2014/main" id="{D4469D90-62FA-49B2-981E-5305361D5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76777" y="4592474"/>
            <a:ext cx="846287" cy="847206"/>
            <a:chOff x="8183879" y="1000124"/>
            <a:chExt cx="1562267" cy="1172973"/>
          </a:xfrm>
        </p:grpSpPr>
        <p:sp>
          <p:nvSpPr>
            <p:cNvPr id="15" name="Freeform 5">
              <a:extLst>
                <a:ext uri="{FF2B5EF4-FFF2-40B4-BE49-F238E27FC236}">
                  <a16:creationId xmlns:a16="http://schemas.microsoft.com/office/drawing/2014/main" id="{281E6897-9689-4C48-ADC3-9F41AAE3A9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404E145C-C4EA-4DED-B029-22B811FCEB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30014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4AA710-0A1D-C74C-B185-6F46B7E48AFC}"/>
              </a:ext>
            </a:extLst>
          </p:cNvPr>
          <p:cNvSpPr>
            <a:spLocks noGrp="1"/>
          </p:cNvSpPr>
          <p:nvPr>
            <p:ph type="title"/>
          </p:nvPr>
        </p:nvSpPr>
        <p:spPr>
          <a:xfrm>
            <a:off x="687956" y="5087227"/>
            <a:ext cx="3514393" cy="1465973"/>
          </a:xfrm>
        </p:spPr>
        <p:txBody>
          <a:bodyPr vert="horz" lIns="91440" tIns="45720" rIns="91440" bIns="45720" rtlCol="0" anchor="t">
            <a:normAutofit/>
          </a:bodyPr>
          <a:lstStyle/>
          <a:p>
            <a:pPr algn="ctr"/>
            <a:r>
              <a:rPr lang="en-US" sz="3500" dirty="0"/>
              <a:t>Orient X-Press</a:t>
            </a:r>
          </a:p>
        </p:txBody>
      </p:sp>
      <p:pic>
        <p:nvPicPr>
          <p:cNvPr id="5" name="Picture 4" descr="A picture containing drinking water&#10;&#10;Description automatically generated">
            <a:extLst>
              <a:ext uri="{FF2B5EF4-FFF2-40B4-BE49-F238E27FC236}">
                <a16:creationId xmlns:a16="http://schemas.microsoft.com/office/drawing/2014/main" id="{798B99D5-5938-5D4A-9815-94CF543255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432"/>
            <a:ext cx="9143980" cy="4244759"/>
          </a:xfrm>
          <a:prstGeom prst="rect">
            <a:avLst/>
          </a:prstGeom>
        </p:spPr>
      </p:pic>
      <p:sp>
        <p:nvSpPr>
          <p:cNvPr id="6" name="TextBox 5">
            <a:extLst>
              <a:ext uri="{FF2B5EF4-FFF2-40B4-BE49-F238E27FC236}">
                <a16:creationId xmlns:a16="http://schemas.microsoft.com/office/drawing/2014/main" id="{2BD28298-F726-7A41-AF91-1BBAA663125F}"/>
              </a:ext>
            </a:extLst>
          </p:cNvPr>
          <p:cNvSpPr txBox="1"/>
          <p:nvPr/>
        </p:nvSpPr>
        <p:spPr>
          <a:xfrm>
            <a:off x="4572000" y="4583953"/>
            <a:ext cx="4229100" cy="1465973"/>
          </a:xfrm>
          <a:prstGeom prst="rect">
            <a:avLst/>
          </a:prstGeom>
        </p:spPr>
        <p:txBody>
          <a:bodyPr vert="horz" lIns="91440" tIns="45720" rIns="91440" bIns="45720" rtlCol="0">
            <a:normAutofit/>
          </a:bodyPr>
          <a:lstStyle/>
          <a:p>
            <a:pPr indent="-228600" algn="just" defTabSz="914400">
              <a:lnSpc>
                <a:spcPct val="90000"/>
              </a:lnSpc>
              <a:spcAft>
                <a:spcPts val="600"/>
              </a:spcAft>
              <a:buFont typeface="Arial" panose="020B0604020202020204" pitchFamily="34" charset="0"/>
              <a:buChar char="•"/>
            </a:pPr>
            <a:r>
              <a:rPr lang="en-US" sz="1400" dirty="0"/>
              <a:t>Orient X-press is a single width single circumference web-offset press with a speed up-to 50000 cph or 50000 copies per hour for high quality newspaper printing , tabloid printing, book printing and semi-commercial products. The printing modules available for Orient Xpress (50000 cph) are Mono unit with Automatic Reel Changers and 4 High towers. </a:t>
            </a:r>
          </a:p>
        </p:txBody>
      </p:sp>
      <p:sp>
        <p:nvSpPr>
          <p:cNvPr id="13" name="Rectangle 12">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2049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394D6-D1D1-1346-98F7-330039A94FA4}"/>
              </a:ext>
            </a:extLst>
          </p:cNvPr>
          <p:cNvSpPr>
            <a:spLocks noGrp="1"/>
          </p:cNvSpPr>
          <p:nvPr>
            <p:ph type="title"/>
          </p:nvPr>
        </p:nvSpPr>
        <p:spPr>
          <a:xfrm>
            <a:off x="3724072" y="629268"/>
            <a:ext cx="4939868" cy="1286160"/>
          </a:xfrm>
        </p:spPr>
        <p:txBody>
          <a:bodyPr anchor="b">
            <a:normAutofit/>
          </a:bodyPr>
          <a:lstStyle/>
          <a:p>
            <a:pPr algn="ctr"/>
            <a:r>
              <a:rPr lang="en-US" b="1" dirty="0"/>
              <a:t>Orient XLC</a:t>
            </a:r>
          </a:p>
        </p:txBody>
      </p:sp>
      <p:sp>
        <p:nvSpPr>
          <p:cNvPr id="3" name="Content Placeholder 2">
            <a:extLst>
              <a:ext uri="{FF2B5EF4-FFF2-40B4-BE49-F238E27FC236}">
                <a16:creationId xmlns:a16="http://schemas.microsoft.com/office/drawing/2014/main" id="{89815A74-4438-5344-8A28-51CF45474E7A}"/>
              </a:ext>
            </a:extLst>
          </p:cNvPr>
          <p:cNvSpPr>
            <a:spLocks noGrp="1"/>
          </p:cNvSpPr>
          <p:nvPr>
            <p:ph idx="1"/>
          </p:nvPr>
        </p:nvSpPr>
        <p:spPr>
          <a:xfrm>
            <a:off x="3724073" y="2438400"/>
            <a:ext cx="4939867" cy="3785419"/>
          </a:xfrm>
        </p:spPr>
        <p:txBody>
          <a:bodyPr>
            <a:normAutofit/>
          </a:bodyPr>
          <a:lstStyle/>
          <a:p>
            <a:pPr marL="0" indent="0">
              <a:buNone/>
            </a:pPr>
            <a:r>
              <a:rPr lang="en-IN" sz="1700" dirty="0"/>
              <a:t>Orient XLC is a single width Single circumference web-offset press with a speed </a:t>
            </a:r>
            <a:r>
              <a:rPr lang="en-IN" sz="1700"/>
              <a:t>up-to 30000 </a:t>
            </a:r>
            <a:r>
              <a:rPr lang="en-IN" sz="1700" dirty="0"/>
              <a:t>copies per hour for high quality newspaper printing, tabloid printing, book printing and commercial products. </a:t>
            </a:r>
          </a:p>
          <a:p>
            <a:pPr marL="0" indent="0">
              <a:buNone/>
            </a:pPr>
            <a:endParaRPr lang="en-IN" sz="1700" dirty="0"/>
          </a:p>
          <a:p>
            <a:pPr marL="0" indent="0">
              <a:buNone/>
            </a:pPr>
            <a:r>
              <a:rPr lang="en-IN" sz="1700" dirty="0"/>
              <a:t>This machine provides a compact alternative to traditional web-offset presses and is one of the most technologically advanced presses in the market today with an excellent ROI for our patrons. </a:t>
            </a:r>
          </a:p>
          <a:p>
            <a:endParaRPr lang="en-US" sz="1700" dirty="0"/>
          </a:p>
        </p:txBody>
      </p:sp>
      <p:pic>
        <p:nvPicPr>
          <p:cNvPr id="5" name="Picture 4">
            <a:extLst>
              <a:ext uri="{FF2B5EF4-FFF2-40B4-BE49-F238E27FC236}">
                <a16:creationId xmlns:a16="http://schemas.microsoft.com/office/drawing/2014/main" id="{0D9A7639-09D9-DB44-B9BA-92897BB35BE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Tree>
    <p:extLst>
      <p:ext uri="{BB962C8B-B14F-4D97-AF65-F5344CB8AC3E}">
        <p14:creationId xmlns:p14="http://schemas.microsoft.com/office/powerpoint/2010/main" val="4267645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95055"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8" name="Group 37">
            <a:extLst>
              <a:ext uri="{FF2B5EF4-FFF2-40B4-BE49-F238E27FC236}">
                <a16:creationId xmlns:a16="http://schemas.microsoft.com/office/drawing/2014/main" id="{C9888C69-11CC-40BA-BABF-F9B7E11C91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0060" y="640080"/>
            <a:ext cx="846286" cy="847206"/>
            <a:chOff x="5307830" y="325570"/>
            <a:chExt cx="1128382" cy="847206"/>
          </a:xfrm>
        </p:grpSpPr>
        <p:sp>
          <p:nvSpPr>
            <p:cNvPr id="39" name="Freeform 5">
              <a:extLst>
                <a:ext uri="{FF2B5EF4-FFF2-40B4-BE49-F238E27FC236}">
                  <a16:creationId xmlns:a16="http://schemas.microsoft.com/office/drawing/2014/main" id="{737D08C8-52AD-4B7E-A217-E28E1AF008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40" name="Freeform 5">
              <a:extLst>
                <a:ext uri="{FF2B5EF4-FFF2-40B4-BE49-F238E27FC236}">
                  <a16:creationId xmlns:a16="http://schemas.microsoft.com/office/drawing/2014/main" id="{0ED11528-93DA-433F-9B3C-21106EFDBB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a:extLst>
              <a:ext uri="{FF2B5EF4-FFF2-40B4-BE49-F238E27FC236}">
                <a16:creationId xmlns:a16="http://schemas.microsoft.com/office/drawing/2014/main" id="{D4EEACAC-D13F-F649-B5C9-7F0BEC009F23}"/>
              </a:ext>
            </a:extLst>
          </p:cNvPr>
          <p:cNvSpPr>
            <a:spLocks noGrp="1"/>
          </p:cNvSpPr>
          <p:nvPr>
            <p:ph idx="1"/>
          </p:nvPr>
        </p:nvSpPr>
        <p:spPr>
          <a:xfrm>
            <a:off x="16793" y="2017292"/>
            <a:ext cx="4173889" cy="3124200"/>
          </a:xfrm>
        </p:spPr>
        <p:txBody>
          <a:bodyPr anchor="t">
            <a:normAutofit lnSpcReduction="10000"/>
          </a:bodyPr>
          <a:lstStyle/>
          <a:p>
            <a:pPr marL="0" indent="0" algn="just">
              <a:buNone/>
            </a:pPr>
            <a:r>
              <a:rPr lang="en-US" dirty="0">
                <a:solidFill>
                  <a:schemeClr val="bg1"/>
                </a:solidFill>
              </a:rPr>
              <a:t>With over 20,000 printing units supplied worldwide TPH enjoys strong relation-ships with some of the most distinguished and reputed commercial printers, publishers, and news houses in the world. </a:t>
            </a:r>
          </a:p>
        </p:txBody>
      </p:sp>
      <p:pic>
        <p:nvPicPr>
          <p:cNvPr id="5" name="Picture 4">
            <a:extLst>
              <a:ext uri="{FF2B5EF4-FFF2-40B4-BE49-F238E27FC236}">
                <a16:creationId xmlns:a16="http://schemas.microsoft.com/office/drawing/2014/main" id="{36066F32-727D-734D-A84E-EFEF436585B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41718" y="2889"/>
            <a:ext cx="3200400" cy="6855111"/>
          </a:xfrm>
          <a:prstGeom prst="rect">
            <a:avLst/>
          </a:prstGeom>
        </p:spPr>
      </p:pic>
    </p:spTree>
    <p:extLst>
      <p:ext uri="{BB962C8B-B14F-4D97-AF65-F5344CB8AC3E}">
        <p14:creationId xmlns:p14="http://schemas.microsoft.com/office/powerpoint/2010/main" val="3102705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F4B08B3-113E-9883-686B-14E2552E4E7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17" name="Rectangle 1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F19F7C-1855-E64A-9D9F-8A06ABF56CE3}"/>
              </a:ext>
            </a:extLst>
          </p:cNvPr>
          <p:cNvSpPr>
            <a:spLocks noGrp="1"/>
          </p:cNvSpPr>
          <p:nvPr>
            <p:ph type="title"/>
          </p:nvPr>
        </p:nvSpPr>
        <p:spPr>
          <a:xfrm>
            <a:off x="303414" y="3091928"/>
            <a:ext cx="6808922" cy="2387600"/>
          </a:xfrm>
        </p:spPr>
        <p:txBody>
          <a:bodyPr vert="horz" lIns="91440" tIns="45720" rIns="91440" bIns="45720" rtlCol="0" anchor="b">
            <a:normAutofit/>
          </a:bodyPr>
          <a:lstStyle/>
          <a:p>
            <a:r>
              <a:rPr lang="en-US" sz="5700" dirty="0"/>
              <a:t>ORIENT Packaging</a:t>
            </a:r>
          </a:p>
        </p:txBody>
      </p:sp>
      <p:sp>
        <p:nvSpPr>
          <p:cNvPr id="19" name="Rectangle: Rounded Corners 1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A3B731A-34E3-F8DE-D54F-53D3F27C37D1}"/>
              </a:ext>
            </a:extLst>
          </p:cNvPr>
          <p:cNvSpPr txBox="1"/>
          <p:nvPr/>
        </p:nvSpPr>
        <p:spPr>
          <a:xfrm>
            <a:off x="907037" y="1396342"/>
            <a:ext cx="3293721" cy="3186359"/>
          </a:xfrm>
          <a:prstGeom prst="rect">
            <a:avLst/>
          </a:prstGeom>
        </p:spPr>
        <p:txBody>
          <a:bodyPr vert="horz" lIns="91440" tIns="45720" rIns="91440" bIns="45720" rtlCol="0" anchor="ctr">
            <a:normAutofit/>
          </a:bodyPr>
          <a:lstStyle/>
          <a:p>
            <a:pPr defTabSz="914400">
              <a:lnSpc>
                <a:spcPct val="90000"/>
              </a:lnSpc>
              <a:spcAft>
                <a:spcPts val="600"/>
              </a:spcAft>
            </a:pPr>
            <a:endParaRPr lang="en-US" sz="1600" dirty="0">
              <a:solidFill>
                <a:schemeClr val="bg1"/>
              </a:solidFill>
            </a:endParaRPr>
          </a:p>
        </p:txBody>
      </p:sp>
      <p:pic>
        <p:nvPicPr>
          <p:cNvPr id="10" name="Picture 9">
            <a:extLst>
              <a:ext uri="{FF2B5EF4-FFF2-40B4-BE49-F238E27FC236}">
                <a16:creationId xmlns:a16="http://schemas.microsoft.com/office/drawing/2014/main" id="{26A5B99E-DD84-A9F3-6643-6FCFADF8033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39529"/>
            <a:ext cx="1257300" cy="104484"/>
          </a:xfrm>
          <a:prstGeom prst="rect">
            <a:avLst/>
          </a:prstGeom>
        </p:spPr>
      </p:pic>
      <p:pic>
        <p:nvPicPr>
          <p:cNvPr id="6" name="Picture 5">
            <a:extLst>
              <a:ext uri="{FF2B5EF4-FFF2-40B4-BE49-F238E27FC236}">
                <a16:creationId xmlns:a16="http://schemas.microsoft.com/office/drawing/2014/main" id="{1F9895EB-42E6-8FBB-BB34-32008E0D5D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329353" cy="772047"/>
          </a:xfrm>
          <a:prstGeom prst="rect">
            <a:avLst/>
          </a:prstGeom>
        </p:spPr>
      </p:pic>
    </p:spTree>
    <p:extLst>
      <p:ext uri="{BB962C8B-B14F-4D97-AF65-F5344CB8AC3E}">
        <p14:creationId xmlns:p14="http://schemas.microsoft.com/office/powerpoint/2010/main" val="235881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8B376B-3B30-02DD-AAB5-13E30C7D11A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
            <a:ext cx="9143980" cy="4394997"/>
          </a:xfrm>
          <a:prstGeom prst="rect">
            <a:avLst/>
          </a:prstGeom>
        </p:spPr>
      </p:pic>
      <p:sp>
        <p:nvSpPr>
          <p:cNvPr id="29" name="Freeform: Shape 28">
            <a:extLst>
              <a:ext uri="{FF2B5EF4-FFF2-40B4-BE49-F238E27FC236}">
                <a16:creationId xmlns:a16="http://schemas.microsoft.com/office/drawing/2014/main" id="{303CC970-4826-4CED-8063-0FB676635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14888" y="4564049"/>
            <a:ext cx="2929112" cy="2293951"/>
          </a:xfrm>
          <a:custGeom>
            <a:avLst/>
            <a:gdLst>
              <a:gd name="connsiteX0" fmla="*/ 0 w 3905483"/>
              <a:gd name="connsiteY0" fmla="*/ 2293951 h 2293951"/>
              <a:gd name="connsiteX1" fmla="*/ 3905483 w 3905483"/>
              <a:gd name="connsiteY1" fmla="*/ 2293951 h 2293951"/>
              <a:gd name="connsiteX2" fmla="*/ 3905483 w 3905483"/>
              <a:gd name="connsiteY2" fmla="*/ 0 h 2293951"/>
              <a:gd name="connsiteX3" fmla="*/ 2479521 w 3905483"/>
              <a:gd name="connsiteY3" fmla="*/ 0 h 2293951"/>
              <a:gd name="connsiteX4" fmla="*/ 1739055 w 3905483"/>
              <a:gd name="connsiteY4" fmla="*/ 0 h 2293951"/>
              <a:gd name="connsiteX5" fmla="*/ 1737976 w 3905483"/>
              <a:gd name="connsiteY5" fmla="*/ 2332 h 2293951"/>
              <a:gd name="connsiteX6" fmla="*/ 1061319 w 3905483"/>
              <a:gd name="connsiteY6" fmla="*/ 2332 h 229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483" h="2293951">
                <a:moveTo>
                  <a:pt x="0" y="2293951"/>
                </a:moveTo>
                <a:lnTo>
                  <a:pt x="3905483" y="2293951"/>
                </a:lnTo>
                <a:lnTo>
                  <a:pt x="3905483" y="0"/>
                </a:lnTo>
                <a:lnTo>
                  <a:pt x="2479521" y="0"/>
                </a:lnTo>
                <a:lnTo>
                  <a:pt x="1739055" y="0"/>
                </a:lnTo>
                <a:lnTo>
                  <a:pt x="1737976" y="2332"/>
                </a:lnTo>
                <a:lnTo>
                  <a:pt x="1061319" y="2332"/>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14490D63-3365-45CC-AC50-705C1B768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564049"/>
            <a:ext cx="6833104" cy="2293951"/>
          </a:xfrm>
          <a:custGeom>
            <a:avLst/>
            <a:gdLst>
              <a:gd name="connsiteX0" fmla="*/ 0 w 9110805"/>
              <a:gd name="connsiteY0" fmla="*/ 2293951 h 2293951"/>
              <a:gd name="connsiteX1" fmla="*/ 107316 w 9110805"/>
              <a:gd name="connsiteY1" fmla="*/ 2293951 h 2293951"/>
              <a:gd name="connsiteX2" fmla="*/ 7277190 w 9110805"/>
              <a:gd name="connsiteY2" fmla="*/ 2293951 h 2293951"/>
              <a:gd name="connsiteX3" fmla="*/ 8048407 w 9110805"/>
              <a:gd name="connsiteY3" fmla="*/ 2293951 h 2293951"/>
              <a:gd name="connsiteX4" fmla="*/ 9110805 w 9110805"/>
              <a:gd name="connsiteY4" fmla="*/ 0 h 2293951"/>
              <a:gd name="connsiteX5" fmla="*/ 8339588 w 9110805"/>
              <a:gd name="connsiteY5" fmla="*/ 0 h 2293951"/>
              <a:gd name="connsiteX6" fmla="*/ 107316 w 9110805"/>
              <a:gd name="connsiteY6" fmla="*/ 0 h 2293951"/>
              <a:gd name="connsiteX7" fmla="*/ 0 w 9110805"/>
              <a:gd name="connsiteY7" fmla="*/ 0 h 229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10805" h="2293951">
                <a:moveTo>
                  <a:pt x="0" y="2293951"/>
                </a:moveTo>
                <a:lnTo>
                  <a:pt x="107316" y="2293951"/>
                </a:lnTo>
                <a:lnTo>
                  <a:pt x="7277190" y="2293951"/>
                </a:lnTo>
                <a:lnTo>
                  <a:pt x="8048407" y="2293951"/>
                </a:lnTo>
                <a:lnTo>
                  <a:pt x="9110805" y="0"/>
                </a:lnTo>
                <a:lnTo>
                  <a:pt x="8339588" y="0"/>
                </a:lnTo>
                <a:lnTo>
                  <a:pt x="107316" y="0"/>
                </a:lnTo>
                <a:lnTo>
                  <a:pt x="0" y="0"/>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333EEE92-33BF-D3E9-A5B1-E6316B809BF8}"/>
              </a:ext>
            </a:extLst>
          </p:cNvPr>
          <p:cNvSpPr txBox="1">
            <a:spLocks/>
          </p:cNvSpPr>
          <p:nvPr/>
        </p:nvSpPr>
        <p:spPr>
          <a:xfrm>
            <a:off x="630936" y="4858247"/>
            <a:ext cx="6074664" cy="102643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dirty="0">
                <a:solidFill>
                  <a:srgbClr val="FFFFFF"/>
                </a:solidFill>
              </a:rPr>
              <a:t>The </a:t>
            </a:r>
            <a:r>
              <a:rPr lang="en-US" sz="3600">
                <a:solidFill>
                  <a:srgbClr val="FFFFFF"/>
                </a:solidFill>
              </a:rPr>
              <a:t>Orient X-Press Flex</a:t>
            </a:r>
            <a:endParaRPr lang="en-US" sz="3600" dirty="0">
              <a:solidFill>
                <a:srgbClr val="FFFFFF"/>
              </a:solidFill>
            </a:endParaRPr>
          </a:p>
        </p:txBody>
      </p:sp>
      <p:sp>
        <p:nvSpPr>
          <p:cNvPr id="4" name="Slide Number Placeholder 3">
            <a:extLst>
              <a:ext uri="{FF2B5EF4-FFF2-40B4-BE49-F238E27FC236}">
                <a16:creationId xmlns:a16="http://schemas.microsoft.com/office/drawing/2014/main" id="{344F6268-E4F9-8A9B-D57A-809E4CB32D4F}"/>
              </a:ext>
            </a:extLst>
          </p:cNvPr>
          <p:cNvSpPr>
            <a:spLocks noGrp="1"/>
          </p:cNvSpPr>
          <p:nvPr>
            <p:ph type="sldNum" sz="quarter" idx="12"/>
          </p:nvPr>
        </p:nvSpPr>
        <p:spPr>
          <a:xfrm>
            <a:off x="6917418" y="6053734"/>
            <a:ext cx="1597932" cy="365125"/>
          </a:xfrm>
        </p:spPr>
        <p:txBody>
          <a:bodyPr vert="horz" lIns="91440" tIns="45720" rIns="91440" bIns="45720" rtlCol="0" anchor="ctr">
            <a:normAutofit/>
          </a:bodyPr>
          <a:lstStyle/>
          <a:p>
            <a:pPr defTabSz="914400">
              <a:spcAft>
                <a:spcPts val="600"/>
              </a:spcAft>
              <a:defRPr/>
            </a:pPr>
            <a:fld id="{16BA6F90-1E05-4104-8446-B708DB112CF0}" type="slidenum">
              <a:rPr lang="en-US">
                <a:solidFill>
                  <a:schemeClr val="tx1">
                    <a:alpha val="80000"/>
                  </a:schemeClr>
                </a:solidFill>
                <a:latin typeface="Calibri" panose="020F0502020204030204"/>
              </a:rPr>
              <a:pPr defTabSz="914400">
                <a:spcAft>
                  <a:spcPts val="600"/>
                </a:spcAft>
                <a:defRPr/>
              </a:pPr>
              <a:t>16</a:t>
            </a:fld>
            <a:endParaRPr lang="en-US">
              <a:solidFill>
                <a:schemeClr val="tx1">
                  <a:alpha val="80000"/>
                </a:schemeClr>
              </a:solidFill>
              <a:latin typeface="Calibri" panose="020F0502020204030204"/>
            </a:endParaRPr>
          </a:p>
        </p:txBody>
      </p:sp>
    </p:spTree>
    <p:extLst>
      <p:ext uri="{BB962C8B-B14F-4D97-AF65-F5344CB8AC3E}">
        <p14:creationId xmlns:p14="http://schemas.microsoft.com/office/powerpoint/2010/main" val="4203539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83EFDC0-46A1-03BB-B2A2-99CEB9BF2D30}"/>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903E82-E194-CED1-9F1E-7D94E5AA709D}"/>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dirty="0">
                <a:solidFill>
                  <a:schemeClr val="tx1">
                    <a:lumMod val="85000"/>
                    <a:lumOff val="15000"/>
                  </a:schemeClr>
                </a:solidFill>
              </a:rPr>
              <a:t>Orient X-Press Cut</a:t>
            </a: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78DD234B-79E7-A7FB-164A-7C751C0D3525}"/>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16BA6F90-1E05-4104-8446-B708DB112CF0}" type="slidenum">
              <a:rPr lang="en-US">
                <a:solidFill>
                  <a:srgbClr val="FFFFFF"/>
                </a:solidFill>
              </a:rPr>
              <a:pPr>
                <a:spcAft>
                  <a:spcPts val="600"/>
                </a:spcAft>
              </a:pPr>
              <a:t>17</a:t>
            </a:fld>
            <a:endParaRPr lang="en-US">
              <a:solidFill>
                <a:srgbClr val="FFFFFF"/>
              </a:solidFill>
            </a:endParaRPr>
          </a:p>
        </p:txBody>
      </p:sp>
    </p:spTree>
    <p:extLst>
      <p:ext uri="{BB962C8B-B14F-4D97-AF65-F5344CB8AC3E}">
        <p14:creationId xmlns:p14="http://schemas.microsoft.com/office/powerpoint/2010/main" val="3908421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853812-775D-9BC7-4A33-0E081682AFA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
            <a:ext cx="9143980" cy="4394997"/>
          </a:xfrm>
          <a:prstGeom prst="rect">
            <a:avLst/>
          </a:prstGeom>
        </p:spPr>
      </p:pic>
      <p:sp>
        <p:nvSpPr>
          <p:cNvPr id="44" name="Freeform: Shape 43">
            <a:extLst>
              <a:ext uri="{FF2B5EF4-FFF2-40B4-BE49-F238E27FC236}">
                <a16:creationId xmlns:a16="http://schemas.microsoft.com/office/drawing/2014/main" id="{303CC970-4826-4CED-8063-0FB676635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14888" y="4564049"/>
            <a:ext cx="2929112" cy="2293951"/>
          </a:xfrm>
          <a:custGeom>
            <a:avLst/>
            <a:gdLst>
              <a:gd name="connsiteX0" fmla="*/ 0 w 3905483"/>
              <a:gd name="connsiteY0" fmla="*/ 2293951 h 2293951"/>
              <a:gd name="connsiteX1" fmla="*/ 3905483 w 3905483"/>
              <a:gd name="connsiteY1" fmla="*/ 2293951 h 2293951"/>
              <a:gd name="connsiteX2" fmla="*/ 3905483 w 3905483"/>
              <a:gd name="connsiteY2" fmla="*/ 0 h 2293951"/>
              <a:gd name="connsiteX3" fmla="*/ 2479521 w 3905483"/>
              <a:gd name="connsiteY3" fmla="*/ 0 h 2293951"/>
              <a:gd name="connsiteX4" fmla="*/ 1739055 w 3905483"/>
              <a:gd name="connsiteY4" fmla="*/ 0 h 2293951"/>
              <a:gd name="connsiteX5" fmla="*/ 1737976 w 3905483"/>
              <a:gd name="connsiteY5" fmla="*/ 2332 h 2293951"/>
              <a:gd name="connsiteX6" fmla="*/ 1061319 w 3905483"/>
              <a:gd name="connsiteY6" fmla="*/ 2332 h 229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483" h="2293951">
                <a:moveTo>
                  <a:pt x="0" y="2293951"/>
                </a:moveTo>
                <a:lnTo>
                  <a:pt x="3905483" y="2293951"/>
                </a:lnTo>
                <a:lnTo>
                  <a:pt x="3905483" y="0"/>
                </a:lnTo>
                <a:lnTo>
                  <a:pt x="2479521" y="0"/>
                </a:lnTo>
                <a:lnTo>
                  <a:pt x="1739055" y="0"/>
                </a:lnTo>
                <a:lnTo>
                  <a:pt x="1737976" y="2332"/>
                </a:lnTo>
                <a:lnTo>
                  <a:pt x="1061319" y="2332"/>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a16="http://schemas.microsoft.com/office/drawing/2014/main" id="{14490D63-3365-45CC-AC50-705C1B768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564049"/>
            <a:ext cx="6833104" cy="2293951"/>
          </a:xfrm>
          <a:custGeom>
            <a:avLst/>
            <a:gdLst>
              <a:gd name="connsiteX0" fmla="*/ 0 w 9110805"/>
              <a:gd name="connsiteY0" fmla="*/ 2293951 h 2293951"/>
              <a:gd name="connsiteX1" fmla="*/ 107316 w 9110805"/>
              <a:gd name="connsiteY1" fmla="*/ 2293951 h 2293951"/>
              <a:gd name="connsiteX2" fmla="*/ 7277190 w 9110805"/>
              <a:gd name="connsiteY2" fmla="*/ 2293951 h 2293951"/>
              <a:gd name="connsiteX3" fmla="*/ 8048407 w 9110805"/>
              <a:gd name="connsiteY3" fmla="*/ 2293951 h 2293951"/>
              <a:gd name="connsiteX4" fmla="*/ 9110805 w 9110805"/>
              <a:gd name="connsiteY4" fmla="*/ 0 h 2293951"/>
              <a:gd name="connsiteX5" fmla="*/ 8339588 w 9110805"/>
              <a:gd name="connsiteY5" fmla="*/ 0 h 2293951"/>
              <a:gd name="connsiteX6" fmla="*/ 107316 w 9110805"/>
              <a:gd name="connsiteY6" fmla="*/ 0 h 2293951"/>
              <a:gd name="connsiteX7" fmla="*/ 0 w 9110805"/>
              <a:gd name="connsiteY7" fmla="*/ 0 h 229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10805" h="2293951">
                <a:moveTo>
                  <a:pt x="0" y="2293951"/>
                </a:moveTo>
                <a:lnTo>
                  <a:pt x="107316" y="2293951"/>
                </a:lnTo>
                <a:lnTo>
                  <a:pt x="7277190" y="2293951"/>
                </a:lnTo>
                <a:lnTo>
                  <a:pt x="8048407" y="2293951"/>
                </a:lnTo>
                <a:lnTo>
                  <a:pt x="9110805" y="0"/>
                </a:lnTo>
                <a:lnTo>
                  <a:pt x="8339588" y="0"/>
                </a:lnTo>
                <a:lnTo>
                  <a:pt x="107316" y="0"/>
                </a:lnTo>
                <a:lnTo>
                  <a:pt x="0" y="0"/>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882A59B-A196-B22C-EB0D-BAF60D1DC633}"/>
              </a:ext>
            </a:extLst>
          </p:cNvPr>
          <p:cNvSpPr>
            <a:spLocks noGrp="1"/>
          </p:cNvSpPr>
          <p:nvPr>
            <p:ph type="title"/>
          </p:nvPr>
        </p:nvSpPr>
        <p:spPr>
          <a:xfrm>
            <a:off x="630936" y="4858247"/>
            <a:ext cx="5237125" cy="1026435"/>
          </a:xfrm>
        </p:spPr>
        <p:txBody>
          <a:bodyPr vert="horz" lIns="91440" tIns="45720" rIns="91440" bIns="45720" rtlCol="0" anchor="b">
            <a:normAutofit/>
          </a:bodyPr>
          <a:lstStyle/>
          <a:p>
            <a:r>
              <a:rPr lang="en-US" sz="4200">
                <a:solidFill>
                  <a:srgbClr val="FFFFFF"/>
                </a:solidFill>
              </a:rPr>
              <a:t>Orient X-Press Fold</a:t>
            </a:r>
          </a:p>
        </p:txBody>
      </p:sp>
      <p:sp>
        <p:nvSpPr>
          <p:cNvPr id="4" name="Slide Number Placeholder 3">
            <a:extLst>
              <a:ext uri="{FF2B5EF4-FFF2-40B4-BE49-F238E27FC236}">
                <a16:creationId xmlns:a16="http://schemas.microsoft.com/office/drawing/2014/main" id="{62A09318-7504-8777-3E68-78146E1CE452}"/>
              </a:ext>
            </a:extLst>
          </p:cNvPr>
          <p:cNvSpPr>
            <a:spLocks noGrp="1"/>
          </p:cNvSpPr>
          <p:nvPr>
            <p:ph type="sldNum" sz="quarter" idx="12"/>
          </p:nvPr>
        </p:nvSpPr>
        <p:spPr>
          <a:xfrm>
            <a:off x="6917418" y="6053734"/>
            <a:ext cx="1597932" cy="365125"/>
          </a:xfrm>
        </p:spPr>
        <p:txBody>
          <a:bodyPr vert="horz" lIns="91440" tIns="45720" rIns="91440" bIns="45720" rtlCol="0" anchor="ctr">
            <a:normAutofit/>
          </a:bodyPr>
          <a:lstStyle/>
          <a:p>
            <a:pPr defTabSz="914400">
              <a:spcAft>
                <a:spcPts val="600"/>
              </a:spcAft>
              <a:defRPr/>
            </a:pPr>
            <a:fld id="{16BA6F90-1E05-4104-8446-B708DB112CF0}" type="slidenum">
              <a:rPr lang="en-US">
                <a:solidFill>
                  <a:schemeClr val="tx1">
                    <a:alpha val="80000"/>
                  </a:schemeClr>
                </a:solidFill>
                <a:latin typeface="Calibri" panose="020F0502020204030204"/>
              </a:rPr>
              <a:pPr defTabSz="914400">
                <a:spcAft>
                  <a:spcPts val="600"/>
                </a:spcAft>
                <a:defRPr/>
              </a:pPr>
              <a:t>18</a:t>
            </a:fld>
            <a:endParaRPr lang="en-US">
              <a:solidFill>
                <a:schemeClr val="tx1">
                  <a:alpha val="80000"/>
                </a:schemeClr>
              </a:solidFill>
              <a:latin typeface="Calibri" panose="020F0502020204030204"/>
            </a:endParaRPr>
          </a:p>
        </p:txBody>
      </p:sp>
    </p:spTree>
    <p:extLst>
      <p:ext uri="{BB962C8B-B14F-4D97-AF65-F5344CB8AC3E}">
        <p14:creationId xmlns:p14="http://schemas.microsoft.com/office/powerpoint/2010/main" val="3333181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4F30C30-4CEB-5528-C58C-E94D11BEF3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780B8E5-B492-A418-51A7-886E6C611601}"/>
              </a:ext>
            </a:extLst>
          </p:cNvPr>
          <p:cNvSpPr>
            <a:spLocks noGrp="1"/>
          </p:cNvSpPr>
          <p:nvPr>
            <p:ph type="title"/>
          </p:nvPr>
        </p:nvSpPr>
        <p:spPr>
          <a:xfrm>
            <a:off x="303414" y="3091928"/>
            <a:ext cx="6808922" cy="2387600"/>
          </a:xfrm>
        </p:spPr>
        <p:txBody>
          <a:bodyPr vert="horz" lIns="91440" tIns="45720" rIns="91440" bIns="45720" rtlCol="0" anchor="b">
            <a:normAutofit/>
          </a:bodyPr>
          <a:lstStyle/>
          <a:p>
            <a:r>
              <a:rPr lang="en-US" sz="5700" dirty="0"/>
              <a:t>Orient Inkjet Printing  </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08C463D-EBD5-B463-B20E-E6D32BE2A009}"/>
              </a:ext>
            </a:extLst>
          </p:cNvPr>
          <p:cNvSpPr>
            <a:spLocks noGrp="1"/>
          </p:cNvSpPr>
          <p:nvPr>
            <p:ph type="sldNum" sz="quarter" idx="12"/>
          </p:nvPr>
        </p:nvSpPr>
        <p:spPr>
          <a:xfrm>
            <a:off x="6780899" y="6356350"/>
            <a:ext cx="2057400" cy="365125"/>
          </a:xfrm>
        </p:spPr>
        <p:txBody>
          <a:bodyPr vert="horz" lIns="91440" tIns="45720" rIns="91440" bIns="45720" rtlCol="0" anchor="ctr">
            <a:normAutofit/>
          </a:bodyPr>
          <a:lstStyle/>
          <a:p>
            <a:pPr defTabSz="914400">
              <a:spcAft>
                <a:spcPts val="600"/>
              </a:spcAft>
              <a:defRPr/>
            </a:pPr>
            <a:fld id="{16BA6F90-1E05-4104-8446-B708DB112CF0}" type="slidenum">
              <a:rPr lang="en-US">
                <a:solidFill>
                  <a:schemeClr val="tx1"/>
                </a:solidFill>
                <a:latin typeface="Calibri" panose="020F0502020204030204"/>
              </a:rPr>
              <a:pPr defTabSz="914400">
                <a:spcAft>
                  <a:spcPts val="600"/>
                </a:spcAft>
                <a:defRPr/>
              </a:pPr>
              <a:t>19</a:t>
            </a:fld>
            <a:endParaRPr lang="en-US">
              <a:solidFill>
                <a:schemeClr val="tx1"/>
              </a:solidFill>
              <a:latin typeface="Calibri" panose="020F0502020204030204"/>
            </a:endParaRPr>
          </a:p>
        </p:txBody>
      </p:sp>
    </p:spTree>
    <p:extLst>
      <p:ext uri="{BB962C8B-B14F-4D97-AF65-F5344CB8AC3E}">
        <p14:creationId xmlns:p14="http://schemas.microsoft.com/office/powerpoint/2010/main" val="61600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0251B8B-4271-DB08-5C94-0F8181710548}"/>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p:spPr>
      </p:pic>
      <p:sp>
        <p:nvSpPr>
          <p:cNvPr id="4" name="Slide Number Placeholder 3">
            <a:extLst>
              <a:ext uri="{FF2B5EF4-FFF2-40B4-BE49-F238E27FC236}">
                <a16:creationId xmlns:a16="http://schemas.microsoft.com/office/drawing/2014/main" id="{168F6096-E6D8-98C8-25F8-99C9F81AEAF5}"/>
              </a:ext>
            </a:extLst>
          </p:cNvPr>
          <p:cNvSpPr>
            <a:spLocks noGrp="1"/>
          </p:cNvSpPr>
          <p:nvPr>
            <p:ph type="sldNum" sz="quarter" idx="12"/>
          </p:nvPr>
        </p:nvSpPr>
        <p:spPr/>
        <p:txBody>
          <a:bodyPr/>
          <a:lstStyle/>
          <a:p>
            <a:fld id="{16BA6F90-1E05-4104-8446-B708DB112CF0}" type="slidenum">
              <a:rPr lang="en-US" smtClean="0"/>
              <a:pPr/>
              <a:t>2</a:t>
            </a:fld>
            <a:endParaRPr lang="en-US"/>
          </a:p>
        </p:txBody>
      </p:sp>
    </p:spTree>
    <p:extLst>
      <p:ext uri="{BB962C8B-B14F-4D97-AF65-F5344CB8AC3E}">
        <p14:creationId xmlns:p14="http://schemas.microsoft.com/office/powerpoint/2010/main" val="373416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6" name="Rectangle 25">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6" name="Content Placeholder 5">
            <a:extLst>
              <a:ext uri="{FF2B5EF4-FFF2-40B4-BE49-F238E27FC236}">
                <a16:creationId xmlns:a16="http://schemas.microsoft.com/office/drawing/2014/main" id="{1C49E7E5-AC4F-C1C3-17D9-162866B8056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480000">
            <a:off x="853377" y="1003258"/>
            <a:ext cx="7437246" cy="4764396"/>
          </a:xfrm>
          <a:prstGeom prst="rect">
            <a:avLst/>
          </a:prstGeom>
        </p:spPr>
      </p:pic>
      <p:sp>
        <p:nvSpPr>
          <p:cNvPr id="4" name="Slide Number Placeholder 3">
            <a:extLst>
              <a:ext uri="{FF2B5EF4-FFF2-40B4-BE49-F238E27FC236}">
                <a16:creationId xmlns:a16="http://schemas.microsoft.com/office/drawing/2014/main" id="{AB2019E8-CB9A-CE19-0FF0-5652FC6109D8}"/>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16BA6F90-1E05-4104-8446-B708DB112CF0}" type="slidenum">
              <a:rPr lang="en-US"/>
              <a:pPr defTabSz="914400">
                <a:spcAft>
                  <a:spcPts val="600"/>
                </a:spcAft>
              </a:pPr>
              <a:t>20</a:t>
            </a:fld>
            <a:endParaRPr lang="en-US"/>
          </a:p>
        </p:txBody>
      </p:sp>
    </p:spTree>
    <p:extLst>
      <p:ext uri="{BB962C8B-B14F-4D97-AF65-F5344CB8AC3E}">
        <p14:creationId xmlns:p14="http://schemas.microsoft.com/office/powerpoint/2010/main" val="2817638548"/>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41023" y="-934769"/>
            <a:ext cx="2424873" cy="2708393"/>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3756" y="-134088"/>
            <a:ext cx="1635955" cy="1226966"/>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713565" y="311926"/>
            <a:ext cx="4059393" cy="1911083"/>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548980" y="1613994"/>
            <a:ext cx="1185708" cy="88928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7781" y="5494508"/>
            <a:ext cx="2444907" cy="1774587"/>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211282" y="5555951"/>
            <a:ext cx="928467" cy="69635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877311" y="1407983"/>
            <a:ext cx="5389379" cy="4042034"/>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01E00856-282D-69F8-AAAF-25324AC17EAD}"/>
              </a:ext>
            </a:extLst>
          </p:cNvPr>
          <p:cNvSpPr>
            <a:spLocks noGrp="1"/>
          </p:cNvSpPr>
          <p:nvPr>
            <p:ph type="sldNum" sz="quarter" idx="12"/>
          </p:nvPr>
        </p:nvSpPr>
        <p:spPr>
          <a:xfrm>
            <a:off x="241299" y="6356350"/>
            <a:ext cx="1926608" cy="365125"/>
          </a:xfrm>
        </p:spPr>
        <p:txBody>
          <a:bodyPr vert="horz" lIns="91440" tIns="45720" rIns="91440" bIns="45720" rtlCol="0" anchor="ctr">
            <a:normAutofit/>
          </a:bodyPr>
          <a:lstStyle/>
          <a:p>
            <a:pPr algn="l" defTabSz="914400">
              <a:spcAft>
                <a:spcPts val="600"/>
              </a:spcAft>
            </a:pPr>
            <a:fld id="{16BA6F90-1E05-4104-8446-B708DB112CF0}" type="slidenum">
              <a:rPr lang="en-US">
                <a:solidFill>
                  <a:srgbClr val="FFFFFF"/>
                </a:solidFill>
              </a:rPr>
              <a:pPr algn="l" defTabSz="914400">
                <a:spcAft>
                  <a:spcPts val="600"/>
                </a:spcAft>
              </a:pPr>
              <a:t>21</a:t>
            </a:fld>
            <a:endParaRPr lang="en-US">
              <a:solidFill>
                <a:srgbClr val="FFFFFF"/>
              </a:solidFill>
            </a:endParaRPr>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76283" y="882212"/>
            <a:ext cx="6791435" cy="5093576"/>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D2EB98A7-31DF-8951-F35E-B7DB83CA2F7E}"/>
              </a:ext>
            </a:extLst>
          </p:cNvPr>
          <p:cNvSpPr>
            <a:spLocks noGrp="1"/>
          </p:cNvSpPr>
          <p:nvPr>
            <p:ph type="title"/>
          </p:nvPr>
        </p:nvSpPr>
        <p:spPr>
          <a:xfrm>
            <a:off x="2403481" y="2353641"/>
            <a:ext cx="4337037" cy="2150719"/>
          </a:xfrm>
          <a:noFill/>
        </p:spPr>
        <p:txBody>
          <a:bodyPr vert="horz" lIns="91440" tIns="45720" rIns="91440" bIns="45720" rtlCol="0" anchor="ctr">
            <a:normAutofit/>
          </a:bodyPr>
          <a:lstStyle/>
          <a:p>
            <a:pPr algn="ctr"/>
            <a:r>
              <a:rPr lang="en-US" sz="3100" kern="1200">
                <a:solidFill>
                  <a:srgbClr val="080808"/>
                </a:solidFill>
                <a:latin typeface="+mj-lt"/>
                <a:ea typeface="+mj-ea"/>
                <a:cs typeface="+mj-cs"/>
              </a:rPr>
              <a:t>NexGen Orient Printing and Packaging consumables</a:t>
            </a: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943393" y="5778692"/>
            <a:ext cx="2231794" cy="1926608"/>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170046" y="5363543"/>
            <a:ext cx="959985" cy="719989"/>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71799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D562CE-1FD9-1089-6E3F-05CACA482E0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9143980" cy="6856718"/>
          </a:xfrm>
          <a:prstGeom prst="rect">
            <a:avLst/>
          </a:prstGeom>
        </p:spPr>
      </p:pic>
      <p:sp>
        <p:nvSpPr>
          <p:cNvPr id="4" name="Slide Number Placeholder 3">
            <a:extLst>
              <a:ext uri="{FF2B5EF4-FFF2-40B4-BE49-F238E27FC236}">
                <a16:creationId xmlns:a16="http://schemas.microsoft.com/office/drawing/2014/main" id="{CE45A1B8-AE19-ED70-4372-E379DAA10B99}"/>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16BA6F90-1E05-4104-8446-B708DB112CF0}" type="slidenum">
              <a:rPr lang="en-US">
                <a:solidFill>
                  <a:srgbClr val="FFFFFF"/>
                </a:solidFill>
              </a:rPr>
              <a:pPr defTabSz="914400">
                <a:spcAft>
                  <a:spcPts val="600"/>
                </a:spcAft>
              </a:pPr>
              <a:t>22</a:t>
            </a:fld>
            <a:endParaRPr lang="en-US">
              <a:solidFill>
                <a:srgbClr val="FFFFFF"/>
              </a:solidFill>
            </a:endParaRPr>
          </a:p>
        </p:txBody>
      </p:sp>
    </p:spTree>
    <p:extLst>
      <p:ext uri="{BB962C8B-B14F-4D97-AF65-F5344CB8AC3E}">
        <p14:creationId xmlns:p14="http://schemas.microsoft.com/office/powerpoint/2010/main" val="2201820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a:extLst>
              <a:ext uri="{FF2B5EF4-FFF2-40B4-BE49-F238E27FC236}">
                <a16:creationId xmlns:a16="http://schemas.microsoft.com/office/drawing/2014/main" id="{61A530EF-A02F-A0FF-3D10-894217DE393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282"/>
            <a:ext cx="9143980" cy="6856718"/>
          </a:xfrm>
          <a:prstGeom prst="rect">
            <a:avLst/>
          </a:prstGeom>
        </p:spPr>
      </p:pic>
      <p:sp>
        <p:nvSpPr>
          <p:cNvPr id="4" name="Slide Number Placeholder 3">
            <a:extLst>
              <a:ext uri="{FF2B5EF4-FFF2-40B4-BE49-F238E27FC236}">
                <a16:creationId xmlns:a16="http://schemas.microsoft.com/office/drawing/2014/main" id="{8B3CEE06-E914-876D-B792-64B82C5E8E9D}"/>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16BA6F90-1E05-4104-8446-B708DB112CF0}" type="slidenum">
              <a:rPr lang="en-US">
                <a:solidFill>
                  <a:srgbClr val="FFFFFF"/>
                </a:solidFill>
              </a:rPr>
              <a:pPr defTabSz="914400">
                <a:spcAft>
                  <a:spcPts val="600"/>
                </a:spcAft>
              </a:pPr>
              <a:t>23</a:t>
            </a:fld>
            <a:endParaRPr lang="en-US">
              <a:solidFill>
                <a:srgbClr val="FFFFFF"/>
              </a:solidFill>
            </a:endParaRPr>
          </a:p>
        </p:txBody>
      </p:sp>
    </p:spTree>
    <p:extLst>
      <p:ext uri="{BB962C8B-B14F-4D97-AF65-F5344CB8AC3E}">
        <p14:creationId xmlns:p14="http://schemas.microsoft.com/office/powerpoint/2010/main" val="2259440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electronics, projector&#10;&#10;Description automatically generated">
            <a:extLst>
              <a:ext uri="{FF2B5EF4-FFF2-40B4-BE49-F238E27FC236}">
                <a16:creationId xmlns:a16="http://schemas.microsoft.com/office/drawing/2014/main" id="{610EFD80-90C5-B649-87B6-C86CA31685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0"/>
            <a:ext cx="9143979"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BD37AAB1-8146-FC42-9D2D-6667C744B619}"/>
              </a:ext>
            </a:extLst>
          </p:cNvPr>
          <p:cNvSpPr>
            <a:spLocks noGrp="1"/>
          </p:cNvSpPr>
          <p:nvPr>
            <p:ph type="title"/>
          </p:nvPr>
        </p:nvSpPr>
        <p:spPr>
          <a:xfrm>
            <a:off x="532086" y="1913950"/>
            <a:ext cx="3153102" cy="1342754"/>
          </a:xfrm>
        </p:spPr>
        <p:txBody>
          <a:bodyPr vert="horz" lIns="91440" tIns="45720" rIns="91440" bIns="45720" rtlCol="0" anchor="ctr">
            <a:normAutofit/>
          </a:bodyPr>
          <a:lstStyle/>
          <a:p>
            <a:pPr algn="ctr"/>
            <a:r>
              <a:rPr lang="en-US" sz="3100" u="sng" dirty="0"/>
              <a:t>Orient Smart AMC</a:t>
            </a:r>
          </a:p>
        </p:txBody>
      </p:sp>
      <p:sp>
        <p:nvSpPr>
          <p:cNvPr id="5" name="Slide Number Placeholder 4">
            <a:extLst>
              <a:ext uri="{FF2B5EF4-FFF2-40B4-BE49-F238E27FC236}">
                <a16:creationId xmlns:a16="http://schemas.microsoft.com/office/drawing/2014/main" id="{E87A5166-D820-0D45-972F-8FC6C169BA70}"/>
              </a:ext>
            </a:extLst>
          </p:cNvPr>
          <p:cNvSpPr>
            <a:spLocks noGrp="1"/>
          </p:cNvSpPr>
          <p:nvPr>
            <p:ph type="sldNum" sz="quarter" idx="12"/>
          </p:nvPr>
        </p:nvSpPr>
        <p:spPr>
          <a:xfrm>
            <a:off x="1926152" y="1232300"/>
            <a:ext cx="274320" cy="365125"/>
          </a:xfrm>
          <a:prstGeom prst="ellipse">
            <a:avLst/>
          </a:prstGeom>
          <a:solidFill>
            <a:schemeClr val="bg1">
              <a:alpha val="70000"/>
            </a:schemeClr>
          </a:solidFill>
          <a:ln>
            <a:solidFill>
              <a:schemeClr val="tx1">
                <a:lumMod val="75000"/>
                <a:lumOff val="25000"/>
              </a:schemeClr>
            </a:solidFill>
          </a:ln>
        </p:spPr>
        <p:txBody>
          <a:bodyPr vert="horz" lIns="91440" tIns="45720" rIns="91440" bIns="45720" rtlCol="0" anchor="ctr">
            <a:normAutofit fontScale="62500" lnSpcReduction="20000"/>
          </a:bodyPr>
          <a:lstStyle/>
          <a:p>
            <a:pPr algn="ctr" defTabSz="914400">
              <a:spcAft>
                <a:spcPts val="600"/>
              </a:spcAft>
              <a:defRPr/>
            </a:pPr>
            <a:fld id="{EE1AA944-C6AD-46F1-B983-9B16D3799AE1}" type="slidenum">
              <a:rPr lang="en-US" sz="1000">
                <a:solidFill>
                  <a:schemeClr val="tx1"/>
                </a:solidFill>
                <a:latin typeface="Calibri" panose="020F0502020204030204"/>
              </a:rPr>
              <a:pPr algn="ctr" defTabSz="914400">
                <a:spcAft>
                  <a:spcPts val="600"/>
                </a:spcAft>
                <a:defRPr/>
              </a:pPr>
              <a:t>24</a:t>
            </a:fld>
            <a:endParaRPr lang="en-US" sz="1000">
              <a:solidFill>
                <a:schemeClr val="tx1"/>
              </a:solidFill>
              <a:latin typeface="Calibri" panose="020F0502020204030204"/>
            </a:endParaRPr>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4597717-5E5A-6F48-B338-D433C92CC86F}"/>
              </a:ext>
            </a:extLst>
          </p:cNvPr>
          <p:cNvSpPr txBox="1"/>
          <p:nvPr/>
        </p:nvSpPr>
        <p:spPr>
          <a:xfrm>
            <a:off x="478089" y="3276600"/>
            <a:ext cx="3444765" cy="2619839"/>
          </a:xfrm>
          <a:prstGeom prst="rect">
            <a:avLst/>
          </a:prstGeom>
        </p:spPr>
        <p:txBody>
          <a:bodyPr vert="horz" lIns="91440" tIns="45720" rIns="91440" bIns="45720" rtlCol="0" anchor="ctr">
            <a:normAutofit/>
          </a:bodyPr>
          <a:lstStyle/>
          <a:p>
            <a:pPr indent="-228600" algn="just" defTabSz="914400">
              <a:lnSpc>
                <a:spcPct val="90000"/>
              </a:lnSpc>
              <a:spcAft>
                <a:spcPts val="600"/>
              </a:spcAft>
              <a:buFont typeface="Arial" panose="020B0604020202020204" pitchFamily="34" charset="0"/>
              <a:buChar char="•"/>
            </a:pPr>
            <a:r>
              <a:rPr lang="en-US" sz="1500" dirty="0">
                <a:highlight>
                  <a:srgbClr val="000000"/>
                </a:highlight>
              </a:rPr>
              <a:t>THE ORIENT ANNUAL MAINTENANCE CONTRACT AND SERVICING DEPARTMENT </a:t>
            </a:r>
          </a:p>
          <a:p>
            <a:pPr algn="just" defTabSz="914400">
              <a:lnSpc>
                <a:spcPct val="90000"/>
              </a:lnSpc>
              <a:spcAft>
                <a:spcPts val="600"/>
              </a:spcAft>
            </a:pPr>
            <a:r>
              <a:rPr lang="en-US" sz="1500" dirty="0">
                <a:highlight>
                  <a:srgbClr val="000000"/>
                </a:highlight>
              </a:rPr>
              <a:t>PROVIDE WORLD CLASS SERVICING AND SUPPORT FOR ALL YOUR PRINTING NEEDS.</a:t>
            </a:r>
          </a:p>
          <a:p>
            <a:pPr indent="-228600" algn="just" defTabSz="914400">
              <a:lnSpc>
                <a:spcPct val="90000"/>
              </a:lnSpc>
              <a:spcAft>
                <a:spcPts val="600"/>
              </a:spcAft>
              <a:buFont typeface="Arial" panose="020B0604020202020204" pitchFamily="34" charset="0"/>
              <a:buChar char="•"/>
            </a:pPr>
            <a:r>
              <a:rPr lang="en-US" sz="1500" dirty="0">
                <a:highlight>
                  <a:srgbClr val="000000"/>
                </a:highlight>
              </a:rPr>
              <a:t>THE ORIENT AMC IS A CRUCIAL PART OF OUR PRINTING ECOSYSTEM AND ONE OF THE MOST IMPORTANT SERVICES OFFERRED BY THE COMPANY.</a:t>
            </a:r>
          </a:p>
        </p:txBody>
      </p:sp>
    </p:spTree>
    <p:extLst>
      <p:ext uri="{BB962C8B-B14F-4D97-AF65-F5344CB8AC3E}">
        <p14:creationId xmlns:p14="http://schemas.microsoft.com/office/powerpoint/2010/main" val="970389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5828615-9D4C-E31B-277F-9E557D5879A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32" name="Rectangle 2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38B8D5-BE9E-46E9-FA13-4A7879E2FDA9}"/>
              </a:ext>
            </a:extLst>
          </p:cNvPr>
          <p:cNvSpPr>
            <a:spLocks noGrp="1"/>
          </p:cNvSpPr>
          <p:nvPr>
            <p:ph type="title"/>
          </p:nvPr>
        </p:nvSpPr>
        <p:spPr>
          <a:xfrm>
            <a:off x="303414" y="3091928"/>
            <a:ext cx="6808922" cy="2387600"/>
          </a:xfrm>
        </p:spPr>
        <p:txBody>
          <a:bodyPr vert="horz" lIns="91440" tIns="45720" rIns="91440" bIns="45720" rtlCol="0" anchor="b">
            <a:normAutofit/>
          </a:bodyPr>
          <a:lstStyle/>
          <a:p>
            <a:r>
              <a:rPr lang="en-US" sz="5700"/>
              <a:t>Orient Engineering division</a:t>
            </a:r>
          </a:p>
        </p:txBody>
      </p:sp>
      <p:sp>
        <p:nvSpPr>
          <p:cNvPr id="33" name="Rectangle: Rounded Corners 2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5ABE7EC-C433-6F32-0836-E2E8C74A1B31}"/>
              </a:ext>
            </a:extLst>
          </p:cNvPr>
          <p:cNvSpPr>
            <a:spLocks noGrp="1"/>
          </p:cNvSpPr>
          <p:nvPr>
            <p:ph type="sldNum" sz="quarter" idx="12"/>
          </p:nvPr>
        </p:nvSpPr>
        <p:spPr>
          <a:xfrm>
            <a:off x="6780899" y="6356350"/>
            <a:ext cx="2057400" cy="365125"/>
          </a:xfrm>
        </p:spPr>
        <p:txBody>
          <a:bodyPr vert="horz" lIns="91440" tIns="45720" rIns="91440" bIns="45720" rtlCol="0" anchor="ctr">
            <a:normAutofit/>
          </a:bodyPr>
          <a:lstStyle/>
          <a:p>
            <a:pPr defTabSz="914400">
              <a:spcAft>
                <a:spcPts val="600"/>
              </a:spcAft>
              <a:defRPr/>
            </a:pPr>
            <a:fld id="{EE1AA944-C6AD-46F1-B983-9B16D3799AE1}" type="slidenum">
              <a:rPr lang="en-US">
                <a:solidFill>
                  <a:schemeClr val="tx1"/>
                </a:solidFill>
                <a:latin typeface="Calibri" panose="020F0502020204030204"/>
              </a:rPr>
              <a:pPr defTabSz="914400">
                <a:spcAft>
                  <a:spcPts val="600"/>
                </a:spcAft>
                <a:defRPr/>
              </a:pPr>
              <a:t>25</a:t>
            </a:fld>
            <a:endParaRPr lang="en-US">
              <a:solidFill>
                <a:schemeClr val="tx1"/>
              </a:solidFill>
              <a:latin typeface="Calibri" panose="020F0502020204030204"/>
            </a:endParaRPr>
          </a:p>
        </p:txBody>
      </p:sp>
    </p:spTree>
    <p:extLst>
      <p:ext uri="{BB962C8B-B14F-4D97-AF65-F5344CB8AC3E}">
        <p14:creationId xmlns:p14="http://schemas.microsoft.com/office/powerpoint/2010/main" val="95906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6F9338-7A64-AA18-4BB7-9904A9BDA6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9143979"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E314E9FD-CDEF-FEAE-D671-37BD2D155A9B}"/>
              </a:ext>
            </a:extLst>
          </p:cNvPr>
          <p:cNvSpPr>
            <a:spLocks noGrp="1"/>
          </p:cNvSpPr>
          <p:nvPr>
            <p:ph type="title"/>
          </p:nvPr>
        </p:nvSpPr>
        <p:spPr>
          <a:xfrm>
            <a:off x="532086" y="1913950"/>
            <a:ext cx="3153102" cy="1342754"/>
          </a:xfrm>
        </p:spPr>
        <p:txBody>
          <a:bodyPr>
            <a:normAutofit/>
          </a:bodyPr>
          <a:lstStyle/>
          <a:p>
            <a:pPr algn="ctr"/>
            <a:r>
              <a:rPr lang="en-US" sz="3100"/>
              <a:t>Defense Manufacturing</a:t>
            </a:r>
          </a:p>
        </p:txBody>
      </p:sp>
      <p:sp>
        <p:nvSpPr>
          <p:cNvPr id="4" name="Slide Number Placeholder 3">
            <a:extLst>
              <a:ext uri="{FF2B5EF4-FFF2-40B4-BE49-F238E27FC236}">
                <a16:creationId xmlns:a16="http://schemas.microsoft.com/office/drawing/2014/main" id="{0A903710-E263-CAFC-C3C3-0F4E2346866C}"/>
              </a:ext>
            </a:extLst>
          </p:cNvPr>
          <p:cNvSpPr>
            <a:spLocks noGrp="1"/>
          </p:cNvSpPr>
          <p:nvPr>
            <p:ph type="sldNum" sz="quarter" idx="12"/>
          </p:nvPr>
        </p:nvSpPr>
        <p:spPr>
          <a:xfrm>
            <a:off x="1926152" y="1232300"/>
            <a:ext cx="274320" cy="365125"/>
          </a:xfrm>
          <a:prstGeom prst="ellipse">
            <a:avLst/>
          </a:prstGeom>
          <a:solidFill>
            <a:schemeClr val="bg1">
              <a:alpha val="70000"/>
            </a:schemeClr>
          </a:solidFill>
          <a:ln>
            <a:solidFill>
              <a:schemeClr val="tx1">
                <a:lumMod val="75000"/>
                <a:lumOff val="25000"/>
              </a:schemeClr>
            </a:solidFill>
          </a:ln>
        </p:spPr>
        <p:txBody>
          <a:bodyPr>
            <a:normAutofit fontScale="62500" lnSpcReduction="20000"/>
          </a:bodyPr>
          <a:lstStyle/>
          <a:p>
            <a:pPr algn="ctr">
              <a:spcAft>
                <a:spcPts val="600"/>
              </a:spcAft>
            </a:pPr>
            <a:fld id="{16BA6F90-1E05-4104-8446-B708DB112CF0}" type="slidenum">
              <a:rPr lang="en-US" sz="1000">
                <a:solidFill>
                  <a:schemeClr val="tx1"/>
                </a:solidFill>
              </a:rPr>
              <a:pPr algn="ctr">
                <a:spcAft>
                  <a:spcPts val="600"/>
                </a:spcAft>
              </a:pPr>
              <a:t>26</a:t>
            </a:fld>
            <a:endParaRPr lang="en-US" sz="1000">
              <a:solidFill>
                <a:schemeClr val="tx1"/>
              </a:solidFill>
            </a:endParaRP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0C3B708-8715-31CB-802B-D844994C5B27}"/>
              </a:ext>
            </a:extLst>
          </p:cNvPr>
          <p:cNvSpPr>
            <a:spLocks noGrp="1"/>
          </p:cNvSpPr>
          <p:nvPr>
            <p:ph idx="1"/>
          </p:nvPr>
        </p:nvSpPr>
        <p:spPr>
          <a:xfrm>
            <a:off x="394137" y="3417573"/>
            <a:ext cx="3444765" cy="2619839"/>
          </a:xfrm>
        </p:spPr>
        <p:txBody>
          <a:bodyPr anchor="ctr">
            <a:normAutofit/>
          </a:bodyPr>
          <a:lstStyle/>
          <a:p>
            <a:r>
              <a:rPr lang="en-US" sz="1600" dirty="0"/>
              <a:t>Orient engineering boasts a tremendous capacity for heavy engineering in terms of space, CNC equipment, experienced engineers, and infrastructure. </a:t>
            </a:r>
          </a:p>
          <a:p>
            <a:r>
              <a:rPr lang="en-US" sz="1600" dirty="0"/>
              <a:t>Our wide range of products from housings to fully assembled products give us a great advantage and variety for our clients. </a:t>
            </a:r>
          </a:p>
          <a:p>
            <a:pPr marL="0" indent="0">
              <a:buNone/>
            </a:pPr>
            <a:endParaRPr lang="en-US" sz="1600" dirty="0"/>
          </a:p>
        </p:txBody>
      </p:sp>
    </p:spTree>
    <p:extLst>
      <p:ext uri="{BB962C8B-B14F-4D97-AF65-F5344CB8AC3E}">
        <p14:creationId xmlns:p14="http://schemas.microsoft.com/office/powerpoint/2010/main" val="2015459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45E7E1-D2F8-09D9-B6F8-C3293DA33B3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11" name="Rectangle 10">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A5A5E-BF97-590E-DFC1-7DF42CC32432}"/>
              </a:ext>
            </a:extLst>
          </p:cNvPr>
          <p:cNvSpPr>
            <a:spLocks noGrp="1"/>
          </p:cNvSpPr>
          <p:nvPr>
            <p:ph type="title"/>
          </p:nvPr>
        </p:nvSpPr>
        <p:spPr>
          <a:xfrm>
            <a:off x="446103" y="640263"/>
            <a:ext cx="4964858" cy="1344975"/>
          </a:xfrm>
        </p:spPr>
        <p:txBody>
          <a:bodyPr>
            <a:normAutofit/>
          </a:bodyPr>
          <a:lstStyle/>
          <a:p>
            <a:r>
              <a:rPr lang="en-US" sz="3500"/>
              <a:t>Aerospace </a:t>
            </a:r>
          </a:p>
        </p:txBody>
      </p:sp>
      <p:sp>
        <p:nvSpPr>
          <p:cNvPr id="3" name="Content Placeholder 2">
            <a:extLst>
              <a:ext uri="{FF2B5EF4-FFF2-40B4-BE49-F238E27FC236}">
                <a16:creationId xmlns:a16="http://schemas.microsoft.com/office/drawing/2014/main" id="{A9039397-9688-493C-F689-93FF644AF913}"/>
              </a:ext>
            </a:extLst>
          </p:cNvPr>
          <p:cNvSpPr>
            <a:spLocks noGrp="1"/>
          </p:cNvSpPr>
          <p:nvPr>
            <p:ph idx="1"/>
          </p:nvPr>
        </p:nvSpPr>
        <p:spPr>
          <a:xfrm>
            <a:off x="445581" y="2121763"/>
            <a:ext cx="4965379" cy="3773010"/>
          </a:xfrm>
        </p:spPr>
        <p:txBody>
          <a:bodyPr>
            <a:normAutofit/>
          </a:bodyPr>
          <a:lstStyle/>
          <a:p>
            <a:r>
              <a:rPr lang="en-US" sz="2100"/>
              <a:t>Orient engineering provides world class engineered products for the aerospace sector. The locality and robust supply chain in Faridabad gives a great advantage to Orient in these sectors and in tandem with out state of the art infrastructure we are able to provide highly technical solutions with extreme quality and precision. </a:t>
            </a:r>
          </a:p>
        </p:txBody>
      </p:sp>
      <p:sp>
        <p:nvSpPr>
          <p:cNvPr id="4" name="Slide Number Placeholder 3">
            <a:extLst>
              <a:ext uri="{FF2B5EF4-FFF2-40B4-BE49-F238E27FC236}">
                <a16:creationId xmlns:a16="http://schemas.microsoft.com/office/drawing/2014/main" id="{379D4ED7-C462-AB1C-D216-0C16155A35A7}"/>
              </a:ext>
            </a:extLst>
          </p:cNvPr>
          <p:cNvSpPr>
            <a:spLocks noGrp="1"/>
          </p:cNvSpPr>
          <p:nvPr>
            <p:ph type="sldNum" sz="quarter" idx="12"/>
          </p:nvPr>
        </p:nvSpPr>
        <p:spPr>
          <a:xfrm>
            <a:off x="6457950" y="6356350"/>
            <a:ext cx="2057400" cy="365125"/>
          </a:xfrm>
        </p:spPr>
        <p:txBody>
          <a:bodyPr>
            <a:normAutofit/>
          </a:bodyPr>
          <a:lstStyle/>
          <a:p>
            <a:pPr>
              <a:spcAft>
                <a:spcPts val="600"/>
              </a:spcAft>
            </a:pPr>
            <a:fld id="{16BA6F90-1E05-4104-8446-B708DB112CF0}" type="slidenum">
              <a:rPr lang="en-US">
                <a:solidFill>
                  <a:srgbClr val="FFFFFF"/>
                </a:solidFill>
              </a:rPr>
              <a:pPr>
                <a:spcAft>
                  <a:spcPts val="600"/>
                </a:spcAft>
              </a:pPr>
              <a:t>27</a:t>
            </a:fld>
            <a:endParaRPr lang="en-US">
              <a:solidFill>
                <a:srgbClr val="FFFFFF"/>
              </a:solidFill>
            </a:endParaRPr>
          </a:p>
        </p:txBody>
      </p:sp>
    </p:spTree>
    <p:extLst>
      <p:ext uri="{BB962C8B-B14F-4D97-AF65-F5344CB8AC3E}">
        <p14:creationId xmlns:p14="http://schemas.microsoft.com/office/powerpoint/2010/main" val="2050171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7334573-2ABE-EE85-D59D-E9F9A11607D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452753" y="-1"/>
            <a:ext cx="8691247" cy="6857999"/>
          </a:xfrm>
          <a:prstGeom prst="rect">
            <a:avLst/>
          </a:prstGeom>
        </p:spPr>
      </p:pic>
      <p:sp>
        <p:nvSpPr>
          <p:cNvPr id="20" name="Rectangle 19">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64924"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785B9D-7E6E-B557-31BC-CC44BAF16D34}"/>
              </a:ext>
            </a:extLst>
          </p:cNvPr>
          <p:cNvSpPr>
            <a:spLocks noGrp="1"/>
          </p:cNvSpPr>
          <p:nvPr>
            <p:ph type="title"/>
          </p:nvPr>
        </p:nvSpPr>
        <p:spPr>
          <a:xfrm>
            <a:off x="874986" y="721805"/>
            <a:ext cx="2906015" cy="2147520"/>
          </a:xfrm>
        </p:spPr>
        <p:txBody>
          <a:bodyPr>
            <a:normAutofit/>
          </a:bodyPr>
          <a:lstStyle/>
          <a:p>
            <a:r>
              <a:rPr lang="en-US">
                <a:solidFill>
                  <a:schemeClr val="bg1"/>
                </a:solidFill>
              </a:rPr>
              <a:t>Railways</a:t>
            </a:r>
          </a:p>
        </p:txBody>
      </p:sp>
      <p:sp>
        <p:nvSpPr>
          <p:cNvPr id="22" name="Rectangle 21">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40" y="73152"/>
            <a:ext cx="884223" cy="232963"/>
            <a:chOff x="1188720" y="73152"/>
            <a:chExt cx="1178966" cy="232963"/>
          </a:xfrm>
        </p:grpSpPr>
        <p:sp>
          <p:nvSpPr>
            <p:cNvPr id="25"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C09CB6E-18D7-E063-2C1A-C6591DA9E0B2}"/>
              </a:ext>
            </a:extLst>
          </p:cNvPr>
          <p:cNvSpPr>
            <a:spLocks noGrp="1"/>
          </p:cNvSpPr>
          <p:nvPr>
            <p:ph type="sldNum" sz="quarter" idx="12"/>
          </p:nvPr>
        </p:nvSpPr>
        <p:spPr>
          <a:xfrm>
            <a:off x="54864" y="3379979"/>
            <a:ext cx="342900" cy="365125"/>
          </a:xfrm>
          <a:prstGeom prst="ellipse">
            <a:avLst/>
          </a:prstGeom>
        </p:spPr>
        <p:txBody>
          <a:bodyPr>
            <a:normAutofit fontScale="55000" lnSpcReduction="20000"/>
          </a:bodyPr>
          <a:lstStyle/>
          <a:p>
            <a:pPr algn="ctr">
              <a:lnSpc>
                <a:spcPct val="90000"/>
              </a:lnSpc>
              <a:spcAft>
                <a:spcPts val="600"/>
              </a:spcAft>
            </a:pPr>
            <a:fld id="{16BA6F90-1E05-4104-8446-B708DB112CF0}" type="slidenum">
              <a:rPr lang="en-US">
                <a:solidFill>
                  <a:srgbClr val="FFFFFF"/>
                </a:solidFill>
              </a:rPr>
              <a:pPr algn="ctr">
                <a:lnSpc>
                  <a:spcPct val="90000"/>
                </a:lnSpc>
                <a:spcAft>
                  <a:spcPts val="600"/>
                </a:spcAft>
              </a:pPr>
              <a:t>28</a:t>
            </a:fld>
            <a:endParaRPr lang="en-US">
              <a:solidFill>
                <a:srgbClr val="FFFFFF"/>
              </a:solidFill>
            </a:endParaRPr>
          </a:p>
        </p:txBody>
      </p:sp>
      <p:sp>
        <p:nvSpPr>
          <p:cNvPr id="3" name="Content Placeholder 2">
            <a:extLst>
              <a:ext uri="{FF2B5EF4-FFF2-40B4-BE49-F238E27FC236}">
                <a16:creationId xmlns:a16="http://schemas.microsoft.com/office/drawing/2014/main" id="{7016F118-1911-42E5-A3F8-AB4BD95CB4AC}"/>
              </a:ext>
            </a:extLst>
          </p:cNvPr>
          <p:cNvSpPr>
            <a:spLocks noGrp="1"/>
          </p:cNvSpPr>
          <p:nvPr>
            <p:ph idx="1"/>
          </p:nvPr>
        </p:nvSpPr>
        <p:spPr>
          <a:xfrm>
            <a:off x="874986" y="3379979"/>
            <a:ext cx="2906014" cy="3186359"/>
          </a:xfrm>
        </p:spPr>
        <p:txBody>
          <a:bodyPr anchor="ctr">
            <a:normAutofit/>
          </a:bodyPr>
          <a:lstStyle/>
          <a:p>
            <a:r>
              <a:rPr lang="en-US" sz="1600">
                <a:solidFill>
                  <a:schemeClr val="bg1"/>
                </a:solidFill>
              </a:rPr>
              <a:t>With the immense space and technical knowledge available at Orient engineering, we are proud to be able to provide numerous solutions for the burgeoning railway sector in India. </a:t>
            </a:r>
          </a:p>
        </p:txBody>
      </p:sp>
    </p:spTree>
    <p:extLst>
      <p:ext uri="{BB962C8B-B14F-4D97-AF65-F5344CB8AC3E}">
        <p14:creationId xmlns:p14="http://schemas.microsoft.com/office/powerpoint/2010/main" val="3894433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70F1DC-BD55-D6D0-5C06-88844606029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20" y="10"/>
            <a:ext cx="9143979"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85BAC9E8-65B8-FD05-4792-1C9CDB23C4FA}"/>
              </a:ext>
            </a:extLst>
          </p:cNvPr>
          <p:cNvSpPr>
            <a:spLocks noGrp="1"/>
          </p:cNvSpPr>
          <p:nvPr>
            <p:ph type="title"/>
          </p:nvPr>
        </p:nvSpPr>
        <p:spPr>
          <a:xfrm>
            <a:off x="532086" y="1913950"/>
            <a:ext cx="3153102" cy="1342754"/>
          </a:xfrm>
        </p:spPr>
        <p:txBody>
          <a:bodyPr>
            <a:normAutofit/>
          </a:bodyPr>
          <a:lstStyle/>
          <a:p>
            <a:pPr algn="ctr"/>
            <a:r>
              <a:rPr lang="en-US" sz="2900"/>
              <a:t>Heavy engineering and contract manufacturing</a:t>
            </a:r>
          </a:p>
        </p:txBody>
      </p:sp>
      <p:sp>
        <p:nvSpPr>
          <p:cNvPr id="4" name="Slide Number Placeholder 3">
            <a:extLst>
              <a:ext uri="{FF2B5EF4-FFF2-40B4-BE49-F238E27FC236}">
                <a16:creationId xmlns:a16="http://schemas.microsoft.com/office/drawing/2014/main" id="{5C55F935-09B8-C736-8EF1-EB0B0528C639}"/>
              </a:ext>
            </a:extLst>
          </p:cNvPr>
          <p:cNvSpPr>
            <a:spLocks noGrp="1"/>
          </p:cNvSpPr>
          <p:nvPr>
            <p:ph type="sldNum" sz="quarter" idx="12"/>
          </p:nvPr>
        </p:nvSpPr>
        <p:spPr>
          <a:xfrm>
            <a:off x="1926152" y="1232300"/>
            <a:ext cx="274320" cy="365125"/>
          </a:xfrm>
          <a:prstGeom prst="ellipse">
            <a:avLst/>
          </a:prstGeom>
          <a:solidFill>
            <a:schemeClr val="bg1">
              <a:alpha val="70000"/>
            </a:schemeClr>
          </a:solidFill>
          <a:ln>
            <a:solidFill>
              <a:schemeClr val="tx1">
                <a:lumMod val="75000"/>
                <a:lumOff val="25000"/>
              </a:schemeClr>
            </a:solidFill>
          </a:ln>
        </p:spPr>
        <p:txBody>
          <a:bodyPr>
            <a:normAutofit fontScale="62500" lnSpcReduction="20000"/>
          </a:bodyPr>
          <a:lstStyle/>
          <a:p>
            <a:pPr algn="ctr">
              <a:spcAft>
                <a:spcPts val="600"/>
              </a:spcAft>
            </a:pPr>
            <a:fld id="{16BA6F90-1E05-4104-8446-B708DB112CF0}" type="slidenum">
              <a:rPr lang="en-US" sz="1000">
                <a:solidFill>
                  <a:schemeClr val="tx1"/>
                </a:solidFill>
              </a:rPr>
              <a:pPr algn="ctr">
                <a:spcAft>
                  <a:spcPts val="600"/>
                </a:spcAft>
              </a:pPr>
              <a:t>29</a:t>
            </a:fld>
            <a:endParaRPr lang="en-US" sz="1000">
              <a:solidFill>
                <a:schemeClr val="tx1"/>
              </a:solidFill>
            </a:endParaRP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2195A7D-72FF-958F-800A-0C56B8C30A4E}"/>
              </a:ext>
            </a:extLst>
          </p:cNvPr>
          <p:cNvSpPr>
            <a:spLocks noGrp="1"/>
          </p:cNvSpPr>
          <p:nvPr>
            <p:ph idx="1"/>
          </p:nvPr>
        </p:nvSpPr>
        <p:spPr>
          <a:xfrm>
            <a:off x="394137" y="3417573"/>
            <a:ext cx="3444765" cy="2619839"/>
          </a:xfrm>
        </p:spPr>
        <p:txBody>
          <a:bodyPr anchor="ctr">
            <a:normAutofit/>
          </a:bodyPr>
          <a:lstStyle/>
          <a:p>
            <a:r>
              <a:rPr lang="en-US" sz="1200"/>
              <a:t>With our core competence in machining and assembly of engineering products with a strong design and R&amp;D infrastructure, Orient engineering is one of the premium companies in the world for contract manufacturing and heavy engineering. The segments we cater to include oil and gas, automotive , railways, aerospace, defense, energy, molds and dies, construction machinery , and other subcontracting. </a:t>
            </a:r>
          </a:p>
          <a:p>
            <a:r>
              <a:rPr lang="en-US" sz="1200"/>
              <a:t>Our innovative and highly flexible design and R&amp;D team is able to bring any design to life using our infrastructure with immense precision and quality. </a:t>
            </a:r>
          </a:p>
        </p:txBody>
      </p:sp>
    </p:spTree>
    <p:extLst>
      <p:ext uri="{BB962C8B-B14F-4D97-AF65-F5344CB8AC3E}">
        <p14:creationId xmlns:p14="http://schemas.microsoft.com/office/powerpoint/2010/main" val="3919052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9" name="Rectangle 3"/>
          <p:cNvSpPr>
            <a:spLocks noGrp="1" noChangeArrowheads="1"/>
          </p:cNvSpPr>
          <p:nvPr>
            <p:ph idx="1"/>
          </p:nvPr>
        </p:nvSpPr>
        <p:spPr>
          <a:xfrm>
            <a:off x="480060" y="2872899"/>
            <a:ext cx="3182691" cy="3320668"/>
          </a:xfrm>
        </p:spPr>
        <p:txBody>
          <a:bodyPr>
            <a:normAutofit/>
          </a:bodyPr>
          <a:lstStyle/>
          <a:p>
            <a:endParaRPr lang="en-US" sz="1900"/>
          </a:p>
          <a:p>
            <a:endParaRPr lang="en-US" sz="1900"/>
          </a:p>
        </p:txBody>
      </p:sp>
      <p:pic>
        <p:nvPicPr>
          <p:cNvPr id="7" name="Picture 6" descr="A picture containing text, person, people, group&#10;&#10;Description automatically generated">
            <a:extLst>
              <a:ext uri="{FF2B5EF4-FFF2-40B4-BE49-F238E27FC236}">
                <a16:creationId xmlns:a16="http://schemas.microsoft.com/office/drawing/2014/main" id="{BF0DD57E-E388-6B44-B390-DEA7B56D82DB}"/>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3000"/>
                    </a14:imgEffect>
                  </a14:imgLayer>
                </a14:imgProps>
              </a:ext>
              <a:ext uri="{28A0092B-C50C-407E-A947-70E740481C1C}">
                <a14:useLocalDpi xmlns:a14="http://schemas.microsoft.com/office/drawing/2010/main"/>
              </a:ext>
            </a:extLst>
          </a:blip>
          <a:srcRect/>
          <a:stretch/>
        </p:blipFill>
        <p:spPr>
          <a:xfrm>
            <a:off x="3984919" y="4492"/>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Slide Number Placeholder 5"/>
          <p:cNvSpPr>
            <a:spLocks noGrp="1"/>
          </p:cNvSpPr>
          <p:nvPr>
            <p:ph type="sldNum" sz="quarter" idx="12"/>
          </p:nvPr>
        </p:nvSpPr>
        <p:spPr>
          <a:xfrm>
            <a:off x="7829550" y="6356350"/>
            <a:ext cx="685800" cy="365125"/>
          </a:xfrm>
        </p:spPr>
        <p:txBody>
          <a:bodyPr>
            <a:normAutofit/>
          </a:bodyPr>
          <a:lstStyle/>
          <a:p>
            <a:pPr>
              <a:spcAft>
                <a:spcPts val="600"/>
              </a:spcAft>
            </a:pPr>
            <a:fld id="{9E4E359F-88E0-4B7B-9811-66589EE8FEA4}" type="slidenum">
              <a:rPr lang="en-US">
                <a:solidFill>
                  <a:srgbClr val="FFFFFF"/>
                </a:solidFill>
              </a:rPr>
              <a:pPr>
                <a:spcAft>
                  <a:spcPts val="600"/>
                </a:spcAft>
              </a:pPr>
              <a:t>3</a:t>
            </a:fld>
            <a:endParaRPr lang="en-US">
              <a:solidFill>
                <a:srgbClr val="FFFFFF"/>
              </a:solidFill>
            </a:endParaRPr>
          </a:p>
        </p:txBody>
      </p:sp>
      <p:sp>
        <p:nvSpPr>
          <p:cNvPr id="2" name="TextBox 1">
            <a:extLst>
              <a:ext uri="{FF2B5EF4-FFF2-40B4-BE49-F238E27FC236}">
                <a16:creationId xmlns:a16="http://schemas.microsoft.com/office/drawing/2014/main" id="{9DBFBC29-68A1-B948-A99A-C866187A5C76}"/>
              </a:ext>
            </a:extLst>
          </p:cNvPr>
          <p:cNvSpPr txBox="1"/>
          <p:nvPr/>
        </p:nvSpPr>
        <p:spPr>
          <a:xfrm>
            <a:off x="0" y="1127536"/>
            <a:ext cx="8991600" cy="5262979"/>
          </a:xfrm>
          <a:prstGeom prst="rect">
            <a:avLst/>
          </a:prstGeom>
          <a:noFill/>
        </p:spPr>
        <p:txBody>
          <a:bodyPr wrap="square" rtlCol="0">
            <a:spAutoFit/>
          </a:bodyPr>
          <a:lstStyle/>
          <a:p>
            <a:pPr algn="just">
              <a:spcAft>
                <a:spcPts val="600"/>
              </a:spcAft>
            </a:pPr>
            <a:r>
              <a:rPr lang="en-IN" dirty="0"/>
              <a:t>The Printer’s House (TPH) Orient group is a diversified group of companies founded in 1946 that is an industry leader in the manufacturing and supply of a host of engineered products from India. A renowned and trusted name globally when it comes to quality manufacturing. </a:t>
            </a:r>
          </a:p>
          <a:p>
            <a:pPr algn="just">
              <a:spcAft>
                <a:spcPts val="600"/>
              </a:spcAft>
            </a:pPr>
            <a:endParaRPr lang="en-IN" b="1" dirty="0"/>
          </a:p>
          <a:p>
            <a:pPr algn="just">
              <a:spcAft>
                <a:spcPts val="600"/>
              </a:spcAft>
            </a:pPr>
            <a:r>
              <a:rPr lang="en-IN" b="1" dirty="0"/>
              <a:t>The Year was 1946</a:t>
            </a:r>
            <a:r>
              <a:rPr lang="en-IN" dirty="0"/>
              <a:t>. </a:t>
            </a:r>
            <a:r>
              <a:rPr lang="en-IN" b="1" dirty="0"/>
              <a:t>K.D. Kohli</a:t>
            </a:r>
            <a:r>
              <a:rPr lang="en-IN" dirty="0"/>
              <a:t>, a freedom fighter and newspaperman, started The Printers House (TPH) Orient group. Since then, TPH has carved a formidable reputation as a quality conscious technology driven manufacturer of a number of products. Tph’s adherence to global standards has enabled to export its products to more than 60 countries worldwide.</a:t>
            </a:r>
          </a:p>
          <a:p>
            <a:pPr>
              <a:spcAft>
                <a:spcPts val="600"/>
              </a:spcAft>
            </a:pPr>
            <a:endParaRPr lang="en-IN" dirty="0"/>
          </a:p>
          <a:p>
            <a:pPr>
              <a:spcAft>
                <a:spcPts val="600"/>
              </a:spcAft>
            </a:pPr>
            <a:r>
              <a:rPr lang="en-IN" dirty="0"/>
              <a:t>All our products are produced at factories in a 20 acre campus in Delhi NCR. Tph takes pride in being a company of Indian origin, started by an enterprising freedom fighter turned Newspaperman Mr. K.D. Kohli. The TPH Orient group is now a diversified group of companies and a market leader in printing machinery, packaging machinery , printing consumables , engineering services for Defence and aerospace, and solar energy.</a:t>
            </a:r>
          </a:p>
          <a:p>
            <a:pPr>
              <a:spcAft>
                <a:spcPts val="600"/>
              </a:spcAft>
            </a:pPr>
            <a:endParaRPr lang="en-IN" dirty="0"/>
          </a:p>
          <a:p>
            <a:pPr algn="just">
              <a:spcAft>
                <a:spcPts val="600"/>
              </a:spcAft>
            </a:pPr>
            <a:r>
              <a:rPr lang="en-IN" dirty="0"/>
              <a:t>However, it is in our humble origins we take solace and hope to </a:t>
            </a:r>
            <a:r>
              <a:rPr lang="en-US" dirty="0"/>
              <a:t>continue to grow whilst supplying a product that can match any global standard.</a:t>
            </a:r>
          </a:p>
        </p:txBody>
      </p:sp>
      <p:sp>
        <p:nvSpPr>
          <p:cNvPr id="3" name="TextBox 2">
            <a:extLst>
              <a:ext uri="{FF2B5EF4-FFF2-40B4-BE49-F238E27FC236}">
                <a16:creationId xmlns:a16="http://schemas.microsoft.com/office/drawing/2014/main" id="{E6CF3810-8FCA-B34E-9080-086DF7C6EB4F}"/>
              </a:ext>
            </a:extLst>
          </p:cNvPr>
          <p:cNvSpPr txBox="1"/>
          <p:nvPr/>
        </p:nvSpPr>
        <p:spPr>
          <a:xfrm>
            <a:off x="7121139" y="4492"/>
            <a:ext cx="1604542" cy="461665"/>
          </a:xfrm>
          <a:prstGeom prst="rect">
            <a:avLst/>
          </a:prstGeom>
          <a:noFill/>
        </p:spPr>
        <p:txBody>
          <a:bodyPr wrap="none" rtlCol="0">
            <a:spAutoFit/>
          </a:bodyPr>
          <a:lstStyle/>
          <a:p>
            <a:r>
              <a:rPr lang="en-US" sz="1200" dirty="0"/>
              <a:t>Sri K.D. Kohli receiving </a:t>
            </a:r>
          </a:p>
          <a:p>
            <a:r>
              <a:rPr lang="en-US" sz="1200" dirty="0"/>
              <a:t>the Kohinoor </a:t>
            </a:r>
            <a:r>
              <a:rPr lang="en-US" sz="1200" dirty="0" err="1"/>
              <a:t>Ratna</a:t>
            </a:r>
            <a:endParaRPr lang="en-US" sz="1200" dirty="0"/>
          </a:p>
        </p:txBody>
      </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7111BEB3-0BFF-4249-BBA8-94A65CED2625}"/>
                  </a:ext>
                </a:extLst>
              </p14:cNvPr>
              <p14:cNvContentPartPr/>
              <p14:nvPr/>
            </p14:nvContentPartPr>
            <p14:xfrm>
              <a:off x="850440" y="2774520"/>
              <a:ext cx="360" cy="360"/>
            </p14:xfrm>
          </p:contentPart>
        </mc:Choice>
        <mc:Fallback xmlns="">
          <p:pic>
            <p:nvPicPr>
              <p:cNvPr id="13" name="Ink 12">
                <a:extLst>
                  <a:ext uri="{FF2B5EF4-FFF2-40B4-BE49-F238E27FC236}">
                    <a16:creationId xmlns:a16="http://schemas.microsoft.com/office/drawing/2014/main" id="{7111BEB3-0BFF-4249-BBA8-94A65CED2625}"/>
                  </a:ext>
                </a:extLst>
              </p:cNvPr>
              <p:cNvPicPr/>
              <p:nvPr/>
            </p:nvPicPr>
            <p:blipFill>
              <a:blip r:embed="rId18"/>
              <a:stretch>
                <a:fillRect/>
              </a:stretch>
            </p:blipFill>
            <p:spPr>
              <a:xfrm>
                <a:off x="832800" y="273888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6BA96286-0D2D-4CBD-8A84-D59D88B6930C}"/>
                  </a:ext>
                </a:extLst>
              </p14:cNvPr>
              <p14:cNvContentPartPr/>
              <p14:nvPr/>
            </p14:nvContentPartPr>
            <p14:xfrm>
              <a:off x="473880" y="2557943"/>
              <a:ext cx="107280" cy="80640"/>
            </p14:xfrm>
          </p:contentPart>
        </mc:Choice>
        <mc:Fallback xmlns="">
          <p:pic>
            <p:nvPicPr>
              <p:cNvPr id="15" name="Ink 14">
                <a:extLst>
                  <a:ext uri="{FF2B5EF4-FFF2-40B4-BE49-F238E27FC236}">
                    <a16:creationId xmlns:a16="http://schemas.microsoft.com/office/drawing/2014/main" id="{6BA96286-0D2D-4CBD-8A84-D59D88B6930C}"/>
                  </a:ext>
                </a:extLst>
              </p:cNvPr>
              <p:cNvPicPr/>
              <p:nvPr/>
            </p:nvPicPr>
            <p:blipFill>
              <a:blip r:embed="rId22"/>
              <a:stretch>
                <a:fillRect/>
              </a:stretch>
            </p:blipFill>
            <p:spPr>
              <a:xfrm>
                <a:off x="455880" y="2521943"/>
                <a:ext cx="14292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 name="Ink 15">
                <a:extLst>
                  <a:ext uri="{FF2B5EF4-FFF2-40B4-BE49-F238E27FC236}">
                    <a16:creationId xmlns:a16="http://schemas.microsoft.com/office/drawing/2014/main" id="{9E596C4C-D403-4AA2-BE11-509E219985B4}"/>
                  </a:ext>
                </a:extLst>
              </p14:cNvPr>
              <p14:cNvContentPartPr/>
              <p14:nvPr/>
            </p14:nvContentPartPr>
            <p14:xfrm>
              <a:off x="428160" y="2581343"/>
              <a:ext cx="47520" cy="19440"/>
            </p14:xfrm>
          </p:contentPart>
        </mc:Choice>
        <mc:Fallback xmlns="">
          <p:pic>
            <p:nvPicPr>
              <p:cNvPr id="16" name="Ink 15">
                <a:extLst>
                  <a:ext uri="{FF2B5EF4-FFF2-40B4-BE49-F238E27FC236}">
                    <a16:creationId xmlns:a16="http://schemas.microsoft.com/office/drawing/2014/main" id="{9E596C4C-D403-4AA2-BE11-509E219985B4}"/>
                  </a:ext>
                </a:extLst>
              </p:cNvPr>
              <p:cNvPicPr/>
              <p:nvPr/>
            </p:nvPicPr>
            <p:blipFill>
              <a:blip r:embed="rId24"/>
              <a:stretch>
                <a:fillRect/>
              </a:stretch>
            </p:blipFill>
            <p:spPr>
              <a:xfrm>
                <a:off x="410520" y="2545343"/>
                <a:ext cx="8316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7" name="Ink 16">
                <a:extLst>
                  <a:ext uri="{FF2B5EF4-FFF2-40B4-BE49-F238E27FC236}">
                    <a16:creationId xmlns:a16="http://schemas.microsoft.com/office/drawing/2014/main" id="{711573D9-DE47-4175-B51D-98037C3B89C0}"/>
                  </a:ext>
                </a:extLst>
              </p14:cNvPr>
              <p14:cNvContentPartPr/>
              <p14:nvPr/>
            </p14:nvContentPartPr>
            <p14:xfrm>
              <a:off x="458571" y="2581841"/>
              <a:ext cx="47160" cy="34560"/>
            </p14:xfrm>
          </p:contentPart>
        </mc:Choice>
        <mc:Fallback xmlns="">
          <p:pic>
            <p:nvPicPr>
              <p:cNvPr id="17" name="Ink 16">
                <a:extLst>
                  <a:ext uri="{FF2B5EF4-FFF2-40B4-BE49-F238E27FC236}">
                    <a16:creationId xmlns:a16="http://schemas.microsoft.com/office/drawing/2014/main" id="{711573D9-DE47-4175-B51D-98037C3B89C0}"/>
                  </a:ext>
                </a:extLst>
              </p:cNvPr>
              <p:cNvPicPr/>
              <p:nvPr/>
            </p:nvPicPr>
            <p:blipFill>
              <a:blip r:embed="rId26"/>
              <a:stretch>
                <a:fillRect/>
              </a:stretch>
            </p:blipFill>
            <p:spPr>
              <a:xfrm>
                <a:off x="440931" y="2545841"/>
                <a:ext cx="8280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8" name="Ink 17">
                <a:extLst>
                  <a:ext uri="{FF2B5EF4-FFF2-40B4-BE49-F238E27FC236}">
                    <a16:creationId xmlns:a16="http://schemas.microsoft.com/office/drawing/2014/main" id="{528DE4B5-B08C-4DA7-896A-988553D09880}"/>
                  </a:ext>
                </a:extLst>
              </p14:cNvPr>
              <p14:cNvContentPartPr/>
              <p14:nvPr/>
            </p14:nvContentPartPr>
            <p14:xfrm>
              <a:off x="896691" y="2909081"/>
              <a:ext cx="360" cy="360"/>
            </p14:xfrm>
          </p:contentPart>
        </mc:Choice>
        <mc:Fallback xmlns="">
          <p:pic>
            <p:nvPicPr>
              <p:cNvPr id="18" name="Ink 17">
                <a:extLst>
                  <a:ext uri="{FF2B5EF4-FFF2-40B4-BE49-F238E27FC236}">
                    <a16:creationId xmlns:a16="http://schemas.microsoft.com/office/drawing/2014/main" id="{528DE4B5-B08C-4DA7-896A-988553D09880}"/>
                  </a:ext>
                </a:extLst>
              </p:cNvPr>
              <p:cNvPicPr/>
              <p:nvPr/>
            </p:nvPicPr>
            <p:blipFill>
              <a:blip r:embed="rId18"/>
              <a:stretch>
                <a:fillRect/>
              </a:stretch>
            </p:blipFill>
            <p:spPr>
              <a:xfrm>
                <a:off x="878691" y="2873081"/>
                <a:ext cx="36000" cy="72000"/>
              </a:xfrm>
              <a:prstGeom prst="rect">
                <a:avLst/>
              </a:prstGeom>
            </p:spPr>
          </p:pic>
        </mc:Fallback>
      </mc:AlternateContent>
      <p:pic>
        <p:nvPicPr>
          <p:cNvPr id="20" name="Picture 19">
            <a:extLst>
              <a:ext uri="{FF2B5EF4-FFF2-40B4-BE49-F238E27FC236}">
                <a16:creationId xmlns:a16="http://schemas.microsoft.com/office/drawing/2014/main" id="{D076F20A-5774-BB7F-B71E-EED6C86281EE}"/>
              </a:ext>
            </a:extLst>
          </p:cNvPr>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6820" y="0"/>
            <a:ext cx="1851378" cy="609600"/>
          </a:xfrm>
          <a:prstGeom prst="rect">
            <a:avLst/>
          </a:prstGeom>
        </p:spPr>
      </p:pic>
      <p:sp>
        <p:nvSpPr>
          <p:cNvPr id="22" name="Rectangle 2">
            <a:extLst>
              <a:ext uri="{FF2B5EF4-FFF2-40B4-BE49-F238E27FC236}">
                <a16:creationId xmlns:a16="http://schemas.microsoft.com/office/drawing/2014/main" id="{F23F95DF-8656-5BF1-4431-4FF49A7F431B}"/>
              </a:ext>
            </a:extLst>
          </p:cNvPr>
          <p:cNvSpPr txBox="1">
            <a:spLocks noChangeArrowheads="1"/>
          </p:cNvSpPr>
          <p:nvPr/>
        </p:nvSpPr>
        <p:spPr>
          <a:xfrm>
            <a:off x="47118" y="126861"/>
            <a:ext cx="6517341" cy="1197833"/>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300" dirty="0"/>
              <a:t>An Introduction: Our history</a:t>
            </a:r>
            <a:br>
              <a:rPr lang="en-US" sz="4300" dirty="0"/>
            </a:br>
            <a:endParaRPr lang="en-US" sz="43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2784F9F-896A-40A0-7E38-38689F20FA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1C26D5-1323-24B1-66C2-B012A46EBAC0}"/>
              </a:ext>
            </a:extLst>
          </p:cNvPr>
          <p:cNvSpPr>
            <a:spLocks noGrp="1"/>
          </p:cNvSpPr>
          <p:nvPr>
            <p:ph type="title"/>
          </p:nvPr>
        </p:nvSpPr>
        <p:spPr>
          <a:xfrm>
            <a:off x="303414" y="3091928"/>
            <a:ext cx="6808922" cy="2387600"/>
          </a:xfrm>
        </p:spPr>
        <p:txBody>
          <a:bodyPr vert="horz" lIns="91440" tIns="45720" rIns="91440" bIns="45720" rtlCol="0" anchor="b">
            <a:normAutofit/>
          </a:bodyPr>
          <a:lstStyle/>
          <a:p>
            <a:r>
              <a:rPr lang="en-US" sz="5700"/>
              <a:t>ADM ORIENT SOLAR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05C1527-866C-D0FD-9A7C-098A61524B7E}"/>
              </a:ext>
            </a:extLst>
          </p:cNvPr>
          <p:cNvSpPr>
            <a:spLocks noGrp="1"/>
          </p:cNvSpPr>
          <p:nvPr>
            <p:ph type="sldNum" sz="quarter" idx="12"/>
          </p:nvPr>
        </p:nvSpPr>
        <p:spPr>
          <a:xfrm>
            <a:off x="6780899" y="6356350"/>
            <a:ext cx="2057400" cy="365125"/>
          </a:xfrm>
        </p:spPr>
        <p:txBody>
          <a:bodyPr vert="horz" lIns="91440" tIns="45720" rIns="91440" bIns="45720" rtlCol="0" anchor="ctr">
            <a:normAutofit/>
          </a:bodyPr>
          <a:lstStyle/>
          <a:p>
            <a:pPr defTabSz="914400">
              <a:spcAft>
                <a:spcPts val="600"/>
              </a:spcAft>
              <a:defRPr/>
            </a:pPr>
            <a:fld id="{16BA6F90-1E05-4104-8446-B708DB112CF0}" type="slidenum">
              <a:rPr lang="en-US">
                <a:solidFill>
                  <a:schemeClr val="tx1"/>
                </a:solidFill>
                <a:latin typeface="Calibri" panose="020F0502020204030204"/>
              </a:rPr>
              <a:pPr defTabSz="914400">
                <a:spcAft>
                  <a:spcPts val="600"/>
                </a:spcAft>
                <a:defRPr/>
              </a:pPr>
              <a:t>30</a:t>
            </a:fld>
            <a:endParaRPr lang="en-US">
              <a:solidFill>
                <a:schemeClr val="tx1"/>
              </a:solidFill>
              <a:latin typeface="Calibri" panose="020F0502020204030204"/>
            </a:endParaRPr>
          </a:p>
        </p:txBody>
      </p:sp>
      <p:pic>
        <p:nvPicPr>
          <p:cNvPr id="6" name="Picture 5">
            <a:extLst>
              <a:ext uri="{FF2B5EF4-FFF2-40B4-BE49-F238E27FC236}">
                <a16:creationId xmlns:a16="http://schemas.microsoft.com/office/drawing/2014/main" id="{86E0B1A9-820B-788B-DFDD-FF33CCF84D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96221" y="70635"/>
            <a:ext cx="2071579" cy="2071579"/>
          </a:xfrm>
          <a:prstGeom prst="rect">
            <a:avLst/>
          </a:prstGeom>
        </p:spPr>
      </p:pic>
    </p:spTree>
    <p:extLst>
      <p:ext uri="{BB962C8B-B14F-4D97-AF65-F5344CB8AC3E}">
        <p14:creationId xmlns:p14="http://schemas.microsoft.com/office/powerpoint/2010/main" val="2016089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72B886CF-D3D5-4CDE-A0D0-35994223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B12FF60-D35A-E92F-03B4-15CD83955611}"/>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20" y="10"/>
            <a:ext cx="6099769" cy="6857990"/>
          </a:xfrm>
          <a:prstGeom prst="rect">
            <a:avLst/>
          </a:prstGeom>
        </p:spPr>
      </p:pic>
      <p:sp>
        <p:nvSpPr>
          <p:cNvPr id="37" name="Rectangle 36">
            <a:extLst>
              <a:ext uri="{FF2B5EF4-FFF2-40B4-BE49-F238E27FC236}">
                <a16:creationId xmlns:a16="http://schemas.microsoft.com/office/drawing/2014/main" id="{BB5239E4-9FA5-49C5-8799-3B19977408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38">
            <a:extLst>
              <a:ext uri="{FF2B5EF4-FFF2-40B4-BE49-F238E27FC236}">
                <a16:creationId xmlns:a16="http://schemas.microsoft.com/office/drawing/2014/main" id="{357DFDEC-31D7-4342-AEC4-737E09E182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783" y="891540"/>
            <a:ext cx="4883867"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F48514A-769D-9BA2-8017-8425E865CE6C}"/>
              </a:ext>
            </a:extLst>
          </p:cNvPr>
          <p:cNvSpPr>
            <a:spLocks noGrp="1"/>
          </p:cNvSpPr>
          <p:nvPr>
            <p:ph type="sldNum" sz="quarter" idx="12"/>
          </p:nvPr>
        </p:nvSpPr>
        <p:spPr>
          <a:xfrm>
            <a:off x="0" y="978408"/>
            <a:ext cx="541782" cy="603504"/>
          </a:xfrm>
        </p:spPr>
        <p:txBody>
          <a:bodyPr anchor="ctr">
            <a:normAutofit fontScale="92500"/>
          </a:bodyPr>
          <a:lstStyle/>
          <a:p>
            <a:pPr>
              <a:spcAft>
                <a:spcPts val="600"/>
              </a:spcAft>
            </a:pPr>
            <a:fld id="{16BA6F90-1E05-4104-8446-B708DB112CF0}" type="slidenum">
              <a:rPr lang="en-US" sz="2800">
                <a:solidFill>
                  <a:srgbClr val="FFFFFF"/>
                </a:solidFill>
              </a:rPr>
              <a:pPr>
                <a:spcAft>
                  <a:spcPts val="600"/>
                </a:spcAft>
              </a:pPr>
              <a:t>31</a:t>
            </a:fld>
            <a:endParaRPr lang="en-US" sz="2800">
              <a:solidFill>
                <a:srgbClr val="FFFFFF"/>
              </a:solidFill>
            </a:endParaRPr>
          </a:p>
        </p:txBody>
      </p:sp>
      <p:sp>
        <p:nvSpPr>
          <p:cNvPr id="5" name="Content Placeholder 4">
            <a:extLst>
              <a:ext uri="{FF2B5EF4-FFF2-40B4-BE49-F238E27FC236}">
                <a16:creationId xmlns:a16="http://schemas.microsoft.com/office/drawing/2014/main" id="{ACBA8DEE-7A15-989D-9403-E98960457CF3}"/>
              </a:ext>
            </a:extLst>
          </p:cNvPr>
          <p:cNvSpPr txBox="1">
            <a:spLocks noGrp="1"/>
          </p:cNvSpPr>
          <p:nvPr>
            <p:ph idx="1"/>
          </p:nvPr>
        </p:nvSpPr>
        <p:spPr>
          <a:xfrm>
            <a:off x="809243" y="2398339"/>
            <a:ext cx="4426626" cy="3401729"/>
          </a:xfrm>
          <a:prstGeom prst="rect">
            <a:avLst/>
          </a:prstGeom>
        </p:spPr>
        <p:txBody>
          <a:bodyPr>
            <a:normAutofit fontScale="92500" lnSpcReduction="10000"/>
          </a:bodyPr>
          <a:lstStyle/>
          <a:p>
            <a:pPr marL="0" marR="5080" indent="0">
              <a:spcBef>
                <a:spcPts val="100"/>
              </a:spcBef>
              <a:buNone/>
            </a:pPr>
            <a:r>
              <a:rPr lang="en-US" sz="1600" spc="-5" dirty="0">
                <a:latin typeface="Calibri" panose="020F0502020204030204" pitchFamily="34" charset="0"/>
                <a:cs typeface="Calibri" panose="020F0502020204030204" pitchFamily="34" charset="0"/>
              </a:rPr>
              <a:t>ADM Orient is a group company of the TPH Orient group of companies </a:t>
            </a:r>
            <a:r>
              <a:rPr lang="en-US" sz="1600" b="1" spc="-5" dirty="0">
                <a:latin typeface="Calibri" panose="020F0502020204030204" pitchFamily="34" charset="0"/>
                <a:cs typeface="Calibri" panose="020F0502020204030204" pitchFamily="34" charset="0"/>
              </a:rPr>
              <a:t>established in 1946</a:t>
            </a:r>
            <a:r>
              <a:rPr lang="en-US" sz="1600" spc="-5"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ADM Orient was founded on the principles of bringing the power of renewable energy to the average population at an affordable price through a strong belief in </a:t>
            </a:r>
            <a:r>
              <a:rPr lang="en-US" sz="1600" b="1" dirty="0">
                <a:latin typeface="Calibri" panose="020F0502020204030204" pitchFamily="34" charset="0"/>
                <a:cs typeface="Calibri" panose="020F0502020204030204" pitchFamily="34" charset="0"/>
              </a:rPr>
              <a:t>local manufacturing </a:t>
            </a:r>
            <a:r>
              <a:rPr lang="en-US" sz="1600" dirty="0">
                <a:latin typeface="Calibri" panose="020F0502020204030204" pitchFamily="34" charset="0"/>
                <a:cs typeface="Calibri" panose="020F0502020204030204" pitchFamily="34" charset="0"/>
              </a:rPr>
              <a:t>and expertise. With this goal in mind, ADM Orient boasts one of the largest fully automated panel manufacturing capacities and is one of the leading panel suppliers in the country , supplying both mono and polycrystalline PV modules with 5 or 10 BB cells. </a:t>
            </a:r>
            <a:r>
              <a:rPr lang="en-IN" sz="1600" b="0" i="0" dirty="0">
                <a:effectLst/>
                <a:latin typeface="Calibri" panose="020F0502020204030204" pitchFamily="34" charset="0"/>
                <a:cs typeface="Calibri" panose="020F0502020204030204" pitchFamily="34" charset="0"/>
              </a:rPr>
              <a:t>ADM Orient also acts as a principle and lead EPC solution provider for ensuring the completion of each Solar Plant from concept to the </a:t>
            </a:r>
            <a:r>
              <a:rPr lang="en-IN" sz="1600" dirty="0">
                <a:latin typeface="Calibri" panose="020F0502020204030204" pitchFamily="34" charset="0"/>
                <a:cs typeface="Calibri" panose="020F0502020204030204" pitchFamily="34" charset="0"/>
              </a:rPr>
              <a:t>completion </a:t>
            </a:r>
            <a:r>
              <a:rPr lang="en-IN" sz="1600" b="0" i="0" dirty="0">
                <a:effectLst/>
                <a:latin typeface="Calibri" panose="020F0502020204030204" pitchFamily="34" charset="0"/>
                <a:cs typeface="Calibri" panose="020F0502020204030204" pitchFamily="34" charset="0"/>
              </a:rPr>
              <a:t>Solar Power Plant and provides smart city products for the general population. </a:t>
            </a:r>
            <a:r>
              <a:rPr lang="en-US" sz="1600" spc="-125" dirty="0">
                <a:latin typeface="Calibri" panose="020F0502020204030204" pitchFamily="34" charset="0"/>
                <a:cs typeface="Calibri" panose="020F0502020204030204" pitchFamily="34" charset="0"/>
              </a:rPr>
              <a:t>These products use solar energy to create a more sustainable and future ready society and are necessities in todays world to ensure a sustainable future for us as a populous.</a:t>
            </a:r>
            <a:endParaRPr lang="en-US" sz="1600" dirty="0">
              <a:latin typeface="Calibri" panose="020F0502020204030204" pitchFamily="34" charset="0"/>
              <a:cs typeface="Calibri" panose="020F0502020204030204" pitchFamily="34" charset="0"/>
            </a:endParaRPr>
          </a:p>
        </p:txBody>
      </p:sp>
      <p:cxnSp>
        <p:nvCxnSpPr>
          <p:cNvPr id="46" name="Straight Connector 40">
            <a:extLst>
              <a:ext uri="{FF2B5EF4-FFF2-40B4-BE49-F238E27FC236}">
                <a16:creationId xmlns:a16="http://schemas.microsoft.com/office/drawing/2014/main" id="{5E22785E-F089-4541-86A5-62E5E9EE2D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404" y="2597702"/>
            <a:ext cx="3048979" cy="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47" name="Straight Connector 42">
            <a:extLst>
              <a:ext uri="{FF2B5EF4-FFF2-40B4-BE49-F238E27FC236}">
                <a16:creationId xmlns:a16="http://schemas.microsoft.com/office/drawing/2014/main" id="{C2E36351-821E-4F14-92E9-005C8A9D6C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404" y="-3840"/>
            <a:ext cx="0" cy="685800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pic>
        <p:nvPicPr>
          <p:cNvPr id="18" name="object 6">
            <a:extLst>
              <a:ext uri="{FF2B5EF4-FFF2-40B4-BE49-F238E27FC236}">
                <a16:creationId xmlns:a16="http://schemas.microsoft.com/office/drawing/2014/main" id="{8235858E-CD19-CADC-09B2-8C22A7B06DE1}"/>
              </a:ext>
            </a:extLst>
          </p:cNvPr>
          <p:cNvPicPr/>
          <p:nvPr/>
        </p:nvPicPr>
        <p:blipFill>
          <a:blip r:embed="rId3" cstate="email">
            <a:extLst>
              <a:ext uri="{28A0092B-C50C-407E-A947-70E740481C1C}">
                <a14:useLocalDpi xmlns:a14="http://schemas.microsoft.com/office/drawing/2010/main"/>
              </a:ext>
            </a:extLst>
          </a:blip>
          <a:stretch>
            <a:fillRect/>
          </a:stretch>
        </p:blipFill>
        <p:spPr>
          <a:xfrm>
            <a:off x="6709749" y="609600"/>
            <a:ext cx="2244240" cy="5071731"/>
          </a:xfrm>
          <a:prstGeom prst="rect">
            <a:avLst/>
          </a:prstGeom>
        </p:spPr>
      </p:pic>
      <p:pic>
        <p:nvPicPr>
          <p:cNvPr id="20" name="object 3">
            <a:extLst>
              <a:ext uri="{FF2B5EF4-FFF2-40B4-BE49-F238E27FC236}">
                <a16:creationId xmlns:a16="http://schemas.microsoft.com/office/drawing/2014/main" id="{FD31B483-8430-8EBD-565A-27D14AE9D783}"/>
              </a:ext>
            </a:extLst>
          </p:cNvPr>
          <p:cNvPicPr/>
          <p:nvPr/>
        </p:nvPicPr>
        <p:blipFill>
          <a:blip r:embed="rId4" cstate="email">
            <a:extLst>
              <a:ext uri="{28A0092B-C50C-407E-A947-70E740481C1C}">
                <a14:useLocalDpi xmlns:a14="http://schemas.microsoft.com/office/drawing/2010/main"/>
              </a:ext>
            </a:extLst>
          </a:blip>
          <a:stretch>
            <a:fillRect/>
          </a:stretch>
        </p:blipFill>
        <p:spPr>
          <a:xfrm>
            <a:off x="5425650" y="3593112"/>
            <a:ext cx="3367313" cy="3045813"/>
          </a:xfrm>
          <a:prstGeom prst="rect">
            <a:avLst/>
          </a:prstGeom>
        </p:spPr>
      </p:pic>
      <p:sp>
        <p:nvSpPr>
          <p:cNvPr id="21" name="TextBox 20">
            <a:extLst>
              <a:ext uri="{FF2B5EF4-FFF2-40B4-BE49-F238E27FC236}">
                <a16:creationId xmlns:a16="http://schemas.microsoft.com/office/drawing/2014/main" id="{4FC47278-0E87-0715-D896-3DB4ACEF2AD7}"/>
              </a:ext>
            </a:extLst>
          </p:cNvPr>
          <p:cNvSpPr txBox="1"/>
          <p:nvPr/>
        </p:nvSpPr>
        <p:spPr>
          <a:xfrm>
            <a:off x="747722" y="1176669"/>
            <a:ext cx="4488147" cy="830997"/>
          </a:xfrm>
          <a:prstGeom prst="rect">
            <a:avLst/>
          </a:prstGeom>
          <a:noFill/>
        </p:spPr>
        <p:txBody>
          <a:bodyPr wrap="square" rtlCol="0">
            <a:spAutoFit/>
          </a:bodyPr>
          <a:lstStyle/>
          <a:p>
            <a:r>
              <a:rPr lang="en-US" sz="2400" dirty="0"/>
              <a:t>An </a:t>
            </a:r>
            <a:r>
              <a:rPr lang="en-US" sz="2400" dirty="0">
                <a:solidFill>
                  <a:srgbClr val="FF0000"/>
                </a:solidFill>
              </a:rPr>
              <a:t>excellence</a:t>
            </a:r>
            <a:r>
              <a:rPr lang="en-US" sz="2400" dirty="0"/>
              <a:t> in manufacturing to build a more </a:t>
            </a:r>
            <a:r>
              <a:rPr lang="en-US" sz="2400" dirty="0">
                <a:solidFill>
                  <a:srgbClr val="FF0000"/>
                </a:solidFill>
              </a:rPr>
              <a:t>sustainable</a:t>
            </a:r>
            <a:r>
              <a:rPr lang="en-US" sz="2400" dirty="0"/>
              <a:t> future</a:t>
            </a:r>
          </a:p>
        </p:txBody>
      </p:sp>
    </p:spTree>
    <p:extLst>
      <p:ext uri="{BB962C8B-B14F-4D97-AF65-F5344CB8AC3E}">
        <p14:creationId xmlns:p14="http://schemas.microsoft.com/office/powerpoint/2010/main" val="3617384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03339-2227-C143-BBE8-09613D6E5C9B}"/>
              </a:ext>
            </a:extLst>
          </p:cNvPr>
          <p:cNvSpPr>
            <a:spLocks noGrp="1"/>
          </p:cNvSpPr>
          <p:nvPr>
            <p:ph type="title"/>
          </p:nvPr>
        </p:nvSpPr>
        <p:spPr>
          <a:xfrm>
            <a:off x="672885" y="4639043"/>
            <a:ext cx="3213315" cy="1687143"/>
          </a:xfrm>
        </p:spPr>
        <p:txBody>
          <a:bodyPr anchor="t">
            <a:normAutofit/>
          </a:bodyPr>
          <a:lstStyle/>
          <a:p>
            <a:r>
              <a:rPr lang="en-US" sz="3400" dirty="0">
                <a:solidFill>
                  <a:schemeClr val="tx1"/>
                </a:solidFill>
              </a:rPr>
              <a:t>The TPH Family: Domestic Sales Network</a:t>
            </a:r>
          </a:p>
        </p:txBody>
      </p:sp>
      <p:sp>
        <p:nvSpPr>
          <p:cNvPr id="4" name="Slide Number Placeholder 3">
            <a:extLst>
              <a:ext uri="{FF2B5EF4-FFF2-40B4-BE49-F238E27FC236}">
                <a16:creationId xmlns:a16="http://schemas.microsoft.com/office/drawing/2014/main" id="{B14C790B-F2FE-0549-8B43-32C33B7F87DA}"/>
              </a:ext>
            </a:extLst>
          </p:cNvPr>
          <p:cNvSpPr>
            <a:spLocks noGrp="1"/>
          </p:cNvSpPr>
          <p:nvPr>
            <p:ph type="sldNum" sz="quarter" idx="12"/>
          </p:nvPr>
        </p:nvSpPr>
        <p:spPr>
          <a:xfrm>
            <a:off x="120650" y="3246439"/>
            <a:ext cx="504718" cy="343768"/>
          </a:xfrm>
        </p:spPr>
        <p:txBody>
          <a:bodyPr anchor="ctr">
            <a:normAutofit/>
          </a:bodyPr>
          <a:lstStyle/>
          <a:p>
            <a:pPr algn="ctr">
              <a:spcAft>
                <a:spcPts val="600"/>
              </a:spcAft>
            </a:pPr>
            <a:fld id="{16BA6F90-1E05-4104-8446-B708DB112CF0}" type="slidenum">
              <a:rPr lang="en-US">
                <a:solidFill>
                  <a:schemeClr val="bg1"/>
                </a:solidFill>
              </a:rPr>
              <a:pPr algn="ctr">
                <a:spcAft>
                  <a:spcPts val="600"/>
                </a:spcAft>
              </a:pPr>
              <a:t>32</a:t>
            </a:fld>
            <a:endParaRPr lang="en-US">
              <a:solidFill>
                <a:schemeClr val="bg1"/>
              </a:solidFill>
            </a:endParaRPr>
          </a:p>
        </p:txBody>
      </p:sp>
      <p:sp>
        <p:nvSpPr>
          <p:cNvPr id="3" name="Content Placeholder 2">
            <a:extLst>
              <a:ext uri="{FF2B5EF4-FFF2-40B4-BE49-F238E27FC236}">
                <a16:creationId xmlns:a16="http://schemas.microsoft.com/office/drawing/2014/main" id="{12A97B85-3622-AA4B-937E-AA7D08839C27}"/>
              </a:ext>
            </a:extLst>
          </p:cNvPr>
          <p:cNvSpPr>
            <a:spLocks noGrp="1"/>
          </p:cNvSpPr>
          <p:nvPr>
            <p:ph idx="1"/>
          </p:nvPr>
        </p:nvSpPr>
        <p:spPr>
          <a:xfrm>
            <a:off x="5050986" y="4750698"/>
            <a:ext cx="3864414" cy="1463834"/>
          </a:xfrm>
        </p:spPr>
        <p:txBody>
          <a:bodyPr>
            <a:normAutofit/>
          </a:bodyPr>
          <a:lstStyle/>
          <a:p>
            <a:r>
              <a:rPr lang="en-US" sz="2400" dirty="0"/>
              <a:t>With 10 offices in prime locations across India TPH proudly marks its presence across the country.  </a:t>
            </a:r>
          </a:p>
          <a:p>
            <a:pPr marL="0" indent="0">
              <a:buNone/>
            </a:pPr>
            <a:endParaRPr lang="en-US" sz="1400" dirty="0"/>
          </a:p>
        </p:txBody>
      </p:sp>
      <p:grpSp>
        <p:nvGrpSpPr>
          <p:cNvPr id="24" name="Group 23">
            <a:extLst>
              <a:ext uri="{FF2B5EF4-FFF2-40B4-BE49-F238E27FC236}">
                <a16:creationId xmlns:a16="http://schemas.microsoft.com/office/drawing/2014/main" id="{5EC5D2AE-EB78-074F-8FBC-AC3A72DD4113}"/>
              </a:ext>
            </a:extLst>
          </p:cNvPr>
          <p:cNvGrpSpPr/>
          <p:nvPr/>
        </p:nvGrpSpPr>
        <p:grpSpPr>
          <a:xfrm>
            <a:off x="0" y="0"/>
            <a:ext cx="9144000" cy="4307601"/>
            <a:chOff x="1629198" y="2313161"/>
            <a:chExt cx="5080000" cy="2438401"/>
          </a:xfrm>
        </p:grpSpPr>
        <p:pic>
          <p:nvPicPr>
            <p:cNvPr id="27" name="Picture 26">
              <a:extLst>
                <a:ext uri="{FF2B5EF4-FFF2-40B4-BE49-F238E27FC236}">
                  <a16:creationId xmlns:a16="http://schemas.microsoft.com/office/drawing/2014/main" id="{61EAC642-053D-5B47-8E9C-D13842C7976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8199" b="17801"/>
            <a:stretch/>
          </p:blipFill>
          <p:spPr>
            <a:xfrm>
              <a:off x="1629198" y="2313161"/>
              <a:ext cx="5080000" cy="2438401"/>
            </a:xfrm>
            <a:prstGeom prst="rect">
              <a:avLst/>
            </a:prstGeom>
          </p:spPr>
        </p:pic>
        <p:grpSp>
          <p:nvGrpSpPr>
            <p:cNvPr id="30" name="Group 29">
              <a:extLst>
                <a:ext uri="{FF2B5EF4-FFF2-40B4-BE49-F238E27FC236}">
                  <a16:creationId xmlns:a16="http://schemas.microsoft.com/office/drawing/2014/main" id="{DC08E4EE-92C0-2946-94AB-4EB830B17B18}"/>
                </a:ext>
              </a:extLst>
            </p:cNvPr>
            <p:cNvGrpSpPr/>
            <p:nvPr/>
          </p:nvGrpSpPr>
          <p:grpSpPr>
            <a:xfrm>
              <a:off x="1828800" y="4349802"/>
              <a:ext cx="4697058" cy="185491"/>
              <a:chOff x="1828800" y="4349802"/>
              <a:chExt cx="4697058" cy="185491"/>
            </a:xfrm>
          </p:grpSpPr>
          <p:pic>
            <p:nvPicPr>
              <p:cNvPr id="31" name="Picture 30">
                <a:extLst>
                  <a:ext uri="{FF2B5EF4-FFF2-40B4-BE49-F238E27FC236}">
                    <a16:creationId xmlns:a16="http://schemas.microsoft.com/office/drawing/2014/main" id="{208F5E12-5A4D-7741-AB64-9B52C29FA68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28800" y="4382893"/>
                <a:ext cx="762000" cy="152400"/>
              </a:xfrm>
              <a:prstGeom prst="rect">
                <a:avLst/>
              </a:prstGeom>
            </p:spPr>
          </p:pic>
          <p:sp>
            <p:nvSpPr>
              <p:cNvPr id="32" name="TextBox 31">
                <a:extLst>
                  <a:ext uri="{FF2B5EF4-FFF2-40B4-BE49-F238E27FC236}">
                    <a16:creationId xmlns:a16="http://schemas.microsoft.com/office/drawing/2014/main" id="{357504B3-5FD4-BC40-9221-56F86FDF957C}"/>
                  </a:ext>
                </a:extLst>
              </p:cNvPr>
              <p:cNvSpPr txBox="1"/>
              <p:nvPr/>
            </p:nvSpPr>
            <p:spPr>
              <a:xfrm>
                <a:off x="1983411" y="4349802"/>
                <a:ext cx="1944255" cy="174830"/>
              </a:xfrm>
              <a:prstGeom prst="rect">
                <a:avLst/>
              </a:prstGeom>
              <a:noFill/>
            </p:spPr>
            <p:txBody>
              <a:bodyPr wrap="square" rtlCol="0">
                <a:spAutoFit/>
              </a:bodyPr>
              <a:lstStyle/>
              <a:p>
                <a:r>
                  <a:rPr lang="en-US" sz="1300" dirty="0"/>
                  <a:t>Trivandrum</a:t>
                </a:r>
              </a:p>
            </p:txBody>
          </p:sp>
          <p:pic>
            <p:nvPicPr>
              <p:cNvPr id="33" name="Picture 32">
                <a:extLst>
                  <a:ext uri="{FF2B5EF4-FFF2-40B4-BE49-F238E27FC236}">
                    <a16:creationId xmlns:a16="http://schemas.microsoft.com/office/drawing/2014/main" id="{8A1EC731-DC63-8749-A21F-253E479064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88198" y="4380761"/>
                <a:ext cx="762000" cy="152400"/>
              </a:xfrm>
              <a:prstGeom prst="rect">
                <a:avLst/>
              </a:prstGeom>
            </p:spPr>
          </p:pic>
          <p:sp>
            <p:nvSpPr>
              <p:cNvPr id="34" name="TextBox 33">
                <a:extLst>
                  <a:ext uri="{FF2B5EF4-FFF2-40B4-BE49-F238E27FC236}">
                    <a16:creationId xmlns:a16="http://schemas.microsoft.com/office/drawing/2014/main" id="{1D6E73C2-D803-3041-A942-D0E8919F071B}"/>
                  </a:ext>
                </a:extLst>
              </p:cNvPr>
              <p:cNvSpPr txBox="1"/>
              <p:nvPr/>
            </p:nvSpPr>
            <p:spPr>
              <a:xfrm>
                <a:off x="3927665" y="4349802"/>
                <a:ext cx="1944255" cy="174830"/>
              </a:xfrm>
              <a:prstGeom prst="rect">
                <a:avLst/>
              </a:prstGeom>
              <a:noFill/>
            </p:spPr>
            <p:txBody>
              <a:bodyPr wrap="square" rtlCol="0">
                <a:spAutoFit/>
              </a:bodyPr>
              <a:lstStyle/>
              <a:p>
                <a:r>
                  <a:rPr lang="en-US" sz="1300" dirty="0"/>
                  <a:t>Kottayam</a:t>
                </a:r>
              </a:p>
            </p:txBody>
          </p:sp>
          <p:pic>
            <p:nvPicPr>
              <p:cNvPr id="35" name="Picture 34">
                <a:extLst>
                  <a:ext uri="{FF2B5EF4-FFF2-40B4-BE49-F238E27FC236}">
                    <a16:creationId xmlns:a16="http://schemas.microsoft.com/office/drawing/2014/main" id="{912CF5B6-FB91-AF46-B88C-2ACE311FA0D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63858" y="4380761"/>
                <a:ext cx="762000" cy="152400"/>
              </a:xfrm>
              <a:prstGeom prst="rect">
                <a:avLst/>
              </a:prstGeom>
            </p:spPr>
          </p:pic>
        </p:grpSp>
      </p:grpSp>
      <p:sp>
        <p:nvSpPr>
          <p:cNvPr id="36" name="TextBox 35">
            <a:extLst>
              <a:ext uri="{FF2B5EF4-FFF2-40B4-BE49-F238E27FC236}">
                <a16:creationId xmlns:a16="http://schemas.microsoft.com/office/drawing/2014/main" id="{56BF5868-AD39-0041-9868-17B38C8F504F}"/>
              </a:ext>
            </a:extLst>
          </p:cNvPr>
          <p:cNvSpPr txBox="1"/>
          <p:nvPr/>
        </p:nvSpPr>
        <p:spPr>
          <a:xfrm>
            <a:off x="7590350" y="3617152"/>
            <a:ext cx="3251597" cy="292388"/>
          </a:xfrm>
          <a:prstGeom prst="rect">
            <a:avLst/>
          </a:prstGeom>
          <a:noFill/>
        </p:spPr>
        <p:txBody>
          <a:bodyPr wrap="square" rtlCol="0">
            <a:spAutoFit/>
          </a:bodyPr>
          <a:lstStyle/>
          <a:p>
            <a:r>
              <a:rPr lang="en-US" sz="1300" dirty="0"/>
              <a:t>Orissa</a:t>
            </a:r>
          </a:p>
        </p:txBody>
      </p:sp>
    </p:spTree>
    <p:extLst>
      <p:ext uri="{BB962C8B-B14F-4D97-AF65-F5344CB8AC3E}">
        <p14:creationId xmlns:p14="http://schemas.microsoft.com/office/powerpoint/2010/main" val="2282439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BD04675D-7EF0-E4CA-4B6C-179D2A95F3E5}"/>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r="-1" b="-1"/>
          <a:stretch/>
        </p:blipFill>
        <p:spPr>
          <a:xfrm>
            <a:off x="20" y="1282"/>
            <a:ext cx="9143980" cy="6856718"/>
          </a:xfrm>
          <a:prstGeom prst="rect">
            <a:avLst/>
          </a:prstGeom>
        </p:spPr>
      </p:pic>
    </p:spTree>
    <p:extLst>
      <p:ext uri="{BB962C8B-B14F-4D97-AF65-F5344CB8AC3E}">
        <p14:creationId xmlns:p14="http://schemas.microsoft.com/office/powerpoint/2010/main" val="1763133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Rectangle 4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63A4A5-140B-4B44-ACC9-A41849A8677C}"/>
              </a:ext>
            </a:extLst>
          </p:cNvPr>
          <p:cNvSpPr>
            <a:spLocks noGrp="1"/>
          </p:cNvSpPr>
          <p:nvPr>
            <p:ph type="title"/>
          </p:nvPr>
        </p:nvSpPr>
        <p:spPr>
          <a:xfrm>
            <a:off x="313668" y="304800"/>
            <a:ext cx="2401025" cy="3387497"/>
          </a:xfrm>
        </p:spPr>
        <p:txBody>
          <a:bodyPr anchor="b">
            <a:normAutofit/>
          </a:bodyPr>
          <a:lstStyle/>
          <a:p>
            <a:pPr algn="ctr"/>
            <a:r>
              <a:rPr lang="en-US" sz="3500" u="sng" dirty="0">
                <a:solidFill>
                  <a:srgbClr val="FFFFFF"/>
                </a:solidFill>
              </a:rPr>
              <a:t>Our Contact Details</a:t>
            </a:r>
          </a:p>
        </p:txBody>
      </p:sp>
      <p:sp>
        <p:nvSpPr>
          <p:cNvPr id="6" name="Rectangle 2">
            <a:extLst>
              <a:ext uri="{FF2B5EF4-FFF2-40B4-BE49-F238E27FC236}">
                <a16:creationId xmlns:a16="http://schemas.microsoft.com/office/drawing/2014/main" id="{345B3CFA-3F3A-654D-96A4-63DE3C27040C}"/>
              </a:ext>
            </a:extLst>
          </p:cNvPr>
          <p:cNvSpPr>
            <a:spLocks noGrp="1" noChangeArrowheads="1"/>
          </p:cNvSpPr>
          <p:nvPr>
            <p:ph idx="1"/>
          </p:nvPr>
        </p:nvSpPr>
        <p:spPr>
          <a:xfrm>
            <a:off x="3610742" y="646399"/>
            <a:ext cx="4916510" cy="5546047"/>
          </a:xfrm>
        </p:spPr>
        <p:txBody>
          <a:bodyPr anchor="ctr">
            <a:normAutofit/>
          </a:bodyPr>
          <a:lstStyle/>
          <a:p>
            <a:pPr marL="0" indent="0">
              <a:buNone/>
            </a:pPr>
            <a:r>
              <a:rPr lang="en-US" sz="1700" dirty="0"/>
              <a:t>The Printers House (P) Ltd.</a:t>
            </a:r>
            <a:br>
              <a:rPr lang="en-US" sz="1700" dirty="0"/>
            </a:br>
            <a:r>
              <a:rPr lang="en-US" sz="1700" dirty="0"/>
              <a:t>10, Scindia House,</a:t>
            </a:r>
            <a:br>
              <a:rPr lang="en-US" sz="1700" dirty="0"/>
            </a:br>
            <a:r>
              <a:rPr lang="en-US" sz="1700" dirty="0"/>
              <a:t>Connaught Place, New Delhi, (India)</a:t>
            </a:r>
            <a:br>
              <a:rPr lang="en-US" sz="1700" dirty="0"/>
            </a:br>
            <a:r>
              <a:rPr lang="en-US" sz="1700" dirty="0"/>
              <a:t>Tel: +91-11-23313071-73</a:t>
            </a:r>
            <a:br>
              <a:rPr lang="en-US" sz="1700" dirty="0"/>
            </a:br>
            <a:r>
              <a:rPr lang="en-US" sz="1700" dirty="0"/>
              <a:t>Fax: +91-11-23310490</a:t>
            </a:r>
            <a:br>
              <a:rPr lang="en-US" sz="1700" dirty="0"/>
            </a:br>
            <a:r>
              <a:rPr lang="en-US" sz="1700" dirty="0"/>
              <a:t>Email :tphindia@bol.net.in </a:t>
            </a:r>
            <a:r>
              <a:rPr lang="en-US" sz="1700" dirty="0">
                <a:hlinkClick r:id="rId2"/>
              </a:rPr>
              <a:t>/tphho@tphorient.com</a:t>
            </a:r>
            <a:r>
              <a:rPr lang="en-US" sz="1700" dirty="0"/>
              <a:t> </a:t>
            </a:r>
            <a:br>
              <a:rPr lang="en-US" sz="1700" dirty="0"/>
            </a:br>
            <a:r>
              <a:rPr lang="en-US" sz="1700" dirty="0"/>
              <a:t>URL : </a:t>
            </a:r>
            <a:r>
              <a:rPr lang="en-US" sz="1700" dirty="0">
                <a:hlinkClick r:id="rId3"/>
              </a:rPr>
              <a:t>www.tph.co.in</a:t>
            </a:r>
            <a:r>
              <a:rPr lang="en-US" sz="1700" dirty="0"/>
              <a:t> </a:t>
            </a:r>
            <a:br>
              <a:rPr lang="en-US" sz="1700" dirty="0"/>
            </a:br>
            <a:br>
              <a:rPr lang="en-US" sz="1700" dirty="0"/>
            </a:br>
            <a:endParaRPr lang="en-US" sz="1700" dirty="0"/>
          </a:p>
        </p:txBody>
      </p:sp>
    </p:spTree>
    <p:extLst>
      <p:ext uri="{BB962C8B-B14F-4D97-AF65-F5344CB8AC3E}">
        <p14:creationId xmlns:p14="http://schemas.microsoft.com/office/powerpoint/2010/main" val="175911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alphaModFix amt="40000"/>
            <a:extLst>
              <a:ext uri="{28A0092B-C50C-407E-A947-70E740481C1C}">
                <a14:useLocalDpi xmlns:a14="http://schemas.microsoft.com/office/drawing/2010/main"/>
              </a:ext>
            </a:extLst>
          </a:blip>
          <a:stretch>
            <a:fillRect/>
          </a:stretch>
        </p:blipFill>
        <p:spPr>
          <a:xfrm>
            <a:off x="0" y="0"/>
            <a:ext cx="9135879" cy="6858000"/>
          </a:xfrm>
          <a:prstGeom prst="rect">
            <a:avLst/>
          </a:prstGeom>
        </p:spPr>
      </p:pic>
      <p:sp>
        <p:nvSpPr>
          <p:cNvPr id="59" name="Rectangle 58">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a:extLst>
              <a:ext uri="{FF2B5EF4-FFF2-40B4-BE49-F238E27FC236}">
                <a16:creationId xmlns:a16="http://schemas.microsoft.com/office/drawing/2014/main" id="{1C67B294-F6AA-F3F7-369B-43961C9888F7}"/>
              </a:ext>
            </a:extLst>
          </p:cNvPr>
          <p:cNvPicPr>
            <a:picLocks noChangeAspect="1"/>
          </p:cNvPicPr>
          <p:nvPr/>
        </p:nvPicPr>
        <p:blipFill rotWithShape="1">
          <a:blip r:embed="rId3" cstate="email">
            <a:alphaModFix amt="60000"/>
            <a:extLst>
              <a:ext uri="{28A0092B-C50C-407E-A947-70E740481C1C}">
                <a14:useLocalDpi xmlns:a14="http://schemas.microsoft.com/office/drawing/2010/main"/>
              </a:ext>
            </a:extLst>
          </a:blip>
          <a:srcRect/>
          <a:stretch/>
        </p:blipFill>
        <p:spPr>
          <a:xfrm>
            <a:off x="4570899" y="10"/>
            <a:ext cx="4570183" cy="3431119"/>
          </a:xfrm>
          <a:prstGeom prst="rect">
            <a:avLst/>
          </a:prstGeom>
        </p:spPr>
      </p:pic>
      <p:pic>
        <p:nvPicPr>
          <p:cNvPr id="8" name="Picture 7">
            <a:extLst>
              <a:ext uri="{FF2B5EF4-FFF2-40B4-BE49-F238E27FC236}">
                <a16:creationId xmlns:a16="http://schemas.microsoft.com/office/drawing/2014/main" id="{8F487542-50DA-1A0D-A025-82928016F8B9}"/>
              </a:ext>
            </a:extLst>
          </p:cNvPr>
          <p:cNvPicPr>
            <a:picLocks noChangeAspect="1"/>
          </p:cNvPicPr>
          <p:nvPr/>
        </p:nvPicPr>
        <p:blipFill rotWithShape="1">
          <a:blip r:embed="rId4" cstate="email">
            <a:alphaModFix amt="60000"/>
            <a:extLst>
              <a:ext uri="{28A0092B-C50C-407E-A947-70E740481C1C}">
                <a14:useLocalDpi xmlns:a14="http://schemas.microsoft.com/office/drawing/2010/main"/>
              </a:ext>
            </a:extLst>
          </a:blip>
          <a:srcRect/>
          <a:stretch/>
        </p:blipFill>
        <p:spPr>
          <a:xfrm>
            <a:off x="3572" y="10"/>
            <a:ext cx="4570183" cy="3431119"/>
          </a:xfrm>
          <a:prstGeom prst="rect">
            <a:avLst/>
          </a:prstGeom>
        </p:spPr>
      </p:pic>
      <p:sp>
        <p:nvSpPr>
          <p:cNvPr id="2" name="Title 1">
            <a:extLst>
              <a:ext uri="{FF2B5EF4-FFF2-40B4-BE49-F238E27FC236}">
                <a16:creationId xmlns:a16="http://schemas.microsoft.com/office/drawing/2014/main" id="{27ECBDD1-58AE-5E47-A607-AFCC416A4CDC}"/>
              </a:ext>
            </a:extLst>
          </p:cNvPr>
          <p:cNvSpPr>
            <a:spLocks noGrp="1"/>
          </p:cNvSpPr>
          <p:nvPr>
            <p:ph type="title"/>
          </p:nvPr>
        </p:nvSpPr>
        <p:spPr>
          <a:xfrm>
            <a:off x="894172" y="-17889"/>
            <a:ext cx="7351391" cy="2790331"/>
          </a:xfrm>
        </p:spPr>
        <p:txBody>
          <a:bodyPr anchor="b">
            <a:normAutofit/>
          </a:bodyPr>
          <a:lstStyle/>
          <a:p>
            <a:pPr algn="ctr"/>
            <a:r>
              <a:rPr lang="en-US" sz="4200" dirty="0">
                <a:solidFill>
                  <a:srgbClr val="FFFFFF"/>
                </a:solidFill>
              </a:rPr>
              <a:t>The TPH Family</a:t>
            </a:r>
          </a:p>
        </p:txBody>
      </p:sp>
      <p:sp>
        <p:nvSpPr>
          <p:cNvPr id="4" name="Slide Number Placeholder 3">
            <a:extLst>
              <a:ext uri="{FF2B5EF4-FFF2-40B4-BE49-F238E27FC236}">
                <a16:creationId xmlns:a16="http://schemas.microsoft.com/office/drawing/2014/main" id="{EB9F800E-3F76-744B-A000-E6DBCCF53091}"/>
              </a:ext>
            </a:extLst>
          </p:cNvPr>
          <p:cNvSpPr>
            <a:spLocks noGrp="1"/>
          </p:cNvSpPr>
          <p:nvPr>
            <p:ph type="sldNum" sz="quarter" idx="12"/>
          </p:nvPr>
        </p:nvSpPr>
        <p:spPr>
          <a:xfrm>
            <a:off x="8791956" y="18288"/>
            <a:ext cx="356616" cy="475488"/>
          </a:xfrm>
        </p:spPr>
        <p:txBody>
          <a:bodyPr>
            <a:normAutofit/>
          </a:bodyPr>
          <a:lstStyle/>
          <a:p>
            <a:pPr algn="ctr">
              <a:spcAft>
                <a:spcPts val="600"/>
              </a:spcAft>
            </a:pPr>
            <a:fld id="{16BA6F90-1E05-4104-8446-B708DB112CF0}" type="slidenum">
              <a:rPr lang="en-US" sz="700">
                <a:solidFill>
                  <a:srgbClr val="FFFFFF"/>
                </a:solidFill>
              </a:rPr>
              <a:pPr algn="ctr">
                <a:spcAft>
                  <a:spcPts val="600"/>
                </a:spcAft>
              </a:pPr>
              <a:t>4</a:t>
            </a:fld>
            <a:endParaRPr lang="en-US" sz="700">
              <a:solidFill>
                <a:srgbClr val="FFFFFF"/>
              </a:solidFill>
            </a:endParaRPr>
          </a:p>
        </p:txBody>
      </p:sp>
      <p:pic>
        <p:nvPicPr>
          <p:cNvPr id="46" name="Picture 45">
            <a:extLst>
              <a:ext uri="{FF2B5EF4-FFF2-40B4-BE49-F238E27FC236}">
                <a16:creationId xmlns:a16="http://schemas.microsoft.com/office/drawing/2014/main" id="{CB35ED76-C5F0-E4C8-61B8-7A9FB6BAC5E7}"/>
              </a:ext>
            </a:extLst>
          </p:cNvPr>
          <p:cNvPicPr>
            <a:picLocks noChangeAspect="1"/>
          </p:cNvPicPr>
          <p:nvPr/>
        </p:nvPicPr>
        <p:blipFill rotWithShape="1">
          <a:blip r:embed="rId5" cstate="email">
            <a:alphaModFix amt="60000"/>
            <a:extLst>
              <a:ext uri="{28A0092B-C50C-407E-A947-70E740481C1C}">
                <a14:useLocalDpi xmlns:a14="http://schemas.microsoft.com/office/drawing/2010/main"/>
              </a:ext>
            </a:extLst>
          </a:blip>
          <a:srcRect/>
          <a:stretch/>
        </p:blipFill>
        <p:spPr>
          <a:xfrm>
            <a:off x="4572960" y="3426870"/>
            <a:ext cx="4570183" cy="3431129"/>
          </a:xfrm>
          <a:prstGeom prst="rect">
            <a:avLst/>
          </a:prstGeom>
        </p:spPr>
      </p:pic>
      <p:pic>
        <p:nvPicPr>
          <p:cNvPr id="17" name="Picture 16">
            <a:extLst>
              <a:ext uri="{FF2B5EF4-FFF2-40B4-BE49-F238E27FC236}">
                <a16:creationId xmlns:a16="http://schemas.microsoft.com/office/drawing/2014/main" id="{AC751D60-4FB4-93ED-F903-21B856E734F9}"/>
              </a:ext>
            </a:extLst>
          </p:cNvPr>
          <p:cNvPicPr>
            <a:picLocks noChangeAspect="1"/>
          </p:cNvPicPr>
          <p:nvPr/>
        </p:nvPicPr>
        <p:blipFill rotWithShape="1">
          <a:blip r:embed="rId6" cstate="email">
            <a:alphaModFix amt="60000"/>
            <a:extLst>
              <a:ext uri="{28A0092B-C50C-407E-A947-70E740481C1C}">
                <a14:useLocalDpi xmlns:a14="http://schemas.microsoft.com/office/drawing/2010/main"/>
              </a:ext>
            </a:extLst>
          </a:blip>
          <a:srcRect b="-3"/>
          <a:stretch/>
        </p:blipFill>
        <p:spPr>
          <a:xfrm>
            <a:off x="5633" y="3426870"/>
            <a:ext cx="4570183" cy="3431129"/>
          </a:xfrm>
          <a:prstGeom prst="rect">
            <a:avLst/>
          </a:prstGeom>
        </p:spPr>
      </p:pic>
      <p:sp>
        <p:nvSpPr>
          <p:cNvPr id="41" name="Content Placeholder 2">
            <a:extLst>
              <a:ext uri="{FF2B5EF4-FFF2-40B4-BE49-F238E27FC236}">
                <a16:creationId xmlns:a16="http://schemas.microsoft.com/office/drawing/2014/main" id="{F39B684D-D05B-4242-B69B-0F1E447F59A5}"/>
              </a:ext>
            </a:extLst>
          </p:cNvPr>
          <p:cNvSpPr>
            <a:spLocks noGrp="1"/>
          </p:cNvSpPr>
          <p:nvPr>
            <p:ph idx="1"/>
          </p:nvPr>
        </p:nvSpPr>
        <p:spPr>
          <a:xfrm>
            <a:off x="894173" y="2939780"/>
            <a:ext cx="7351391" cy="2614231"/>
          </a:xfrm>
        </p:spPr>
        <p:txBody>
          <a:bodyPr anchor="t">
            <a:normAutofit/>
          </a:bodyPr>
          <a:lstStyle/>
          <a:p>
            <a:pPr marL="0" indent="0" algn="ctr">
              <a:buNone/>
            </a:pPr>
            <a:r>
              <a:rPr lang="en-US" sz="1600" dirty="0">
                <a:solidFill>
                  <a:srgbClr val="FFFFFF"/>
                </a:solidFill>
              </a:rPr>
              <a:t>TPH boasts an employee pool filled with skilled engineers &amp; professionals.</a:t>
            </a:r>
          </a:p>
          <a:p>
            <a:pPr marL="0" indent="0" algn="ctr">
              <a:buNone/>
            </a:pPr>
            <a:r>
              <a:rPr lang="en-US" sz="1600" dirty="0">
                <a:solidFill>
                  <a:srgbClr val="FFFFFF"/>
                </a:solidFill>
              </a:rPr>
              <a:t>TPH has 10 branch offices in major Indian cities and over 30 agents worldwide </a:t>
            </a:r>
          </a:p>
          <a:p>
            <a:pPr marL="0" indent="0" algn="ctr">
              <a:buNone/>
            </a:pPr>
            <a:r>
              <a:rPr lang="en-US" sz="1600" dirty="0">
                <a:solidFill>
                  <a:srgbClr val="FFFFFF"/>
                </a:solidFill>
              </a:rPr>
              <a:t>The TPH family also extends to its loyal and crucial vendor partners , some of whom have grown with us for over 60 years.</a:t>
            </a:r>
          </a:p>
          <a:p>
            <a:pPr algn="ctr"/>
            <a:endParaRPr lang="en-US" sz="1600" dirty="0">
              <a:solidFill>
                <a:srgbClr val="FFFFFF"/>
              </a:solidFill>
            </a:endParaRPr>
          </a:p>
          <a:p>
            <a:pPr algn="ctr"/>
            <a:endParaRPr lang="en-US" sz="1600" dirty="0">
              <a:solidFill>
                <a:srgbClr val="FFFFFF"/>
              </a:solidFill>
            </a:endParaRPr>
          </a:p>
          <a:p>
            <a:pPr algn="ctr"/>
            <a:endParaRPr lang="en-US" sz="1600" dirty="0">
              <a:solidFill>
                <a:srgbClr val="FFFFFF"/>
              </a:solidFill>
            </a:endParaRPr>
          </a:p>
        </p:txBody>
      </p:sp>
    </p:spTree>
    <p:extLst>
      <p:ext uri="{BB962C8B-B14F-4D97-AF65-F5344CB8AC3E}">
        <p14:creationId xmlns:p14="http://schemas.microsoft.com/office/powerpoint/2010/main" val="1099210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w angle view of modern skyscrapers rising straight up against a dramatic sky">
            <a:extLst>
              <a:ext uri="{FF2B5EF4-FFF2-40B4-BE49-F238E27FC236}">
                <a16:creationId xmlns:a16="http://schemas.microsoft.com/office/drawing/2014/main" id="{6AEEB825-9717-BFBD-88E3-F7BA8B3C8B41}"/>
              </a:ext>
            </a:extLst>
          </p:cNvPr>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b="-2"/>
          <a:stretch/>
        </p:blipFill>
        <p:spPr>
          <a:xfrm>
            <a:off x="20" y="10"/>
            <a:ext cx="9143980" cy="6857990"/>
          </a:xfrm>
          <a:prstGeom prst="rect">
            <a:avLst/>
          </a:prstGeom>
        </p:spPr>
      </p:pic>
      <p:sp>
        <p:nvSpPr>
          <p:cNvPr id="2" name="Title 1">
            <a:extLst>
              <a:ext uri="{FF2B5EF4-FFF2-40B4-BE49-F238E27FC236}">
                <a16:creationId xmlns:a16="http://schemas.microsoft.com/office/drawing/2014/main" id="{526AAC3F-03E2-DB49-8083-C5BCB849544B}"/>
              </a:ext>
            </a:extLst>
          </p:cNvPr>
          <p:cNvSpPr>
            <a:spLocks noGrp="1"/>
          </p:cNvSpPr>
          <p:nvPr>
            <p:ph type="title"/>
          </p:nvPr>
        </p:nvSpPr>
        <p:spPr>
          <a:xfrm>
            <a:off x="628650" y="1065862"/>
            <a:ext cx="2484873" cy="4726276"/>
          </a:xfrm>
        </p:spPr>
        <p:txBody>
          <a:bodyPr>
            <a:normAutofit/>
          </a:bodyPr>
          <a:lstStyle/>
          <a:p>
            <a:pPr algn="r"/>
            <a:r>
              <a:rPr lang="en-US" sz="3500" u="sng">
                <a:solidFill>
                  <a:srgbClr val="FFFFFF"/>
                </a:solidFill>
              </a:rPr>
              <a:t>The Global Presence</a:t>
            </a:r>
          </a:p>
        </p:txBody>
      </p:sp>
      <p:cxnSp>
        <p:nvCxnSpPr>
          <p:cNvPr id="20"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BC1F9BF-3175-3E4E-BD76-FABEB1FEB843}"/>
              </a:ext>
            </a:extLst>
          </p:cNvPr>
          <p:cNvSpPr>
            <a:spLocks noGrp="1"/>
          </p:cNvSpPr>
          <p:nvPr>
            <p:ph idx="1"/>
          </p:nvPr>
        </p:nvSpPr>
        <p:spPr>
          <a:xfrm>
            <a:off x="3866534" y="1065862"/>
            <a:ext cx="4308514" cy="4726276"/>
          </a:xfrm>
        </p:spPr>
        <p:txBody>
          <a:bodyPr anchor="ctr">
            <a:normAutofit/>
          </a:bodyPr>
          <a:lstStyle/>
          <a:p>
            <a:pPr marL="0" indent="0">
              <a:buNone/>
            </a:pPr>
            <a:r>
              <a:rPr lang="en-US" sz="1700">
                <a:solidFill>
                  <a:srgbClr val="FFFFFF"/>
                </a:solidFill>
                <a:latin typeface="Tahoma" pitchFamily="34" charset="0"/>
              </a:rPr>
              <a:t>With exports to over 60 countries , TPH boasts a huge export portfolio which exemplifies our commitment to deliver high quality and high precision products with world class quality. </a:t>
            </a:r>
          </a:p>
          <a:p>
            <a:endParaRPr lang="en-US" sz="1700">
              <a:solidFill>
                <a:srgbClr val="FFFFFF"/>
              </a:solidFill>
            </a:endParaRPr>
          </a:p>
        </p:txBody>
      </p:sp>
      <p:sp>
        <p:nvSpPr>
          <p:cNvPr id="4" name="Slide Number Placeholder 3">
            <a:extLst>
              <a:ext uri="{FF2B5EF4-FFF2-40B4-BE49-F238E27FC236}">
                <a16:creationId xmlns:a16="http://schemas.microsoft.com/office/drawing/2014/main" id="{D9D62CF5-1332-3446-9452-81770BD6FE66}"/>
              </a:ext>
            </a:extLst>
          </p:cNvPr>
          <p:cNvSpPr>
            <a:spLocks noGrp="1"/>
          </p:cNvSpPr>
          <p:nvPr>
            <p:ph type="sldNum" sz="quarter" idx="12"/>
          </p:nvPr>
        </p:nvSpPr>
        <p:spPr>
          <a:xfrm>
            <a:off x="7839940" y="6356350"/>
            <a:ext cx="675409" cy="365125"/>
          </a:xfrm>
        </p:spPr>
        <p:txBody>
          <a:bodyPr>
            <a:normAutofit/>
          </a:bodyPr>
          <a:lstStyle/>
          <a:p>
            <a:pPr>
              <a:spcAft>
                <a:spcPts val="600"/>
              </a:spcAft>
            </a:pPr>
            <a:fld id="{16BA6F90-1E05-4104-8446-B708DB112CF0}" type="slidenum">
              <a:rPr lang="en-US" smtClean="0">
                <a:solidFill>
                  <a:srgbClr val="FFFFFF"/>
                </a:solidFill>
              </a:rPr>
              <a:pPr>
                <a:spcAft>
                  <a:spcPts val="600"/>
                </a:spcAft>
              </a:pPr>
              <a:t>5</a:t>
            </a:fld>
            <a:endParaRPr lang="en-US">
              <a:solidFill>
                <a:srgbClr val="FFFFFF"/>
              </a:solidFill>
            </a:endParaRPr>
          </a:p>
        </p:txBody>
      </p:sp>
    </p:spTree>
    <p:extLst>
      <p:ext uri="{BB962C8B-B14F-4D97-AF65-F5344CB8AC3E}">
        <p14:creationId xmlns:p14="http://schemas.microsoft.com/office/powerpoint/2010/main" val="2776677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alphaModFix amt="40000"/>
            <a:extLst>
              <a:ext uri="{28A0092B-C50C-407E-A947-70E740481C1C}">
                <a14:useLocalDpi xmlns:a14="http://schemas.microsoft.com/office/drawing/2010/main"/>
              </a:ext>
            </a:extLst>
          </a:blip>
          <a:stretch>
            <a:fillRect/>
          </a:stretch>
        </p:blipFill>
        <p:spPr>
          <a:xfrm>
            <a:off x="0" y="0"/>
            <a:ext cx="9135879" cy="6858000"/>
          </a:xfrm>
          <a:prstGeom prst="rect">
            <a:avLst/>
          </a:prstGeom>
        </p:spPr>
      </p:pic>
      <p:sp>
        <p:nvSpPr>
          <p:cNvPr id="73" name="Rectangle 72">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96577B44-B549-9BD1-0C27-99B503B0820D}"/>
              </a:ext>
            </a:extLst>
          </p:cNvPr>
          <p:cNvPicPr>
            <a:picLocks noChangeAspect="1"/>
          </p:cNvPicPr>
          <p:nvPr/>
        </p:nvPicPr>
        <p:blipFill rotWithShape="1">
          <a:blip r:embed="rId3" cstate="email">
            <a:alphaModFix amt="60000"/>
            <a:extLst>
              <a:ext uri="{28A0092B-C50C-407E-A947-70E740481C1C}">
                <a14:useLocalDpi xmlns:a14="http://schemas.microsoft.com/office/drawing/2010/main"/>
              </a:ext>
            </a:extLst>
          </a:blip>
          <a:srcRect r="-4"/>
          <a:stretch/>
        </p:blipFill>
        <p:spPr>
          <a:xfrm>
            <a:off x="4570899" y="10"/>
            <a:ext cx="4570183" cy="3431119"/>
          </a:xfrm>
          <a:prstGeom prst="rect">
            <a:avLst/>
          </a:prstGeom>
        </p:spPr>
      </p:pic>
      <p:pic>
        <p:nvPicPr>
          <p:cNvPr id="6" name="Picture 5">
            <a:extLst>
              <a:ext uri="{FF2B5EF4-FFF2-40B4-BE49-F238E27FC236}">
                <a16:creationId xmlns:a16="http://schemas.microsoft.com/office/drawing/2014/main" id="{1CAEBB2E-F589-6489-15AC-69F4F5D3197E}"/>
              </a:ext>
            </a:extLst>
          </p:cNvPr>
          <p:cNvPicPr>
            <a:picLocks noChangeAspect="1"/>
          </p:cNvPicPr>
          <p:nvPr/>
        </p:nvPicPr>
        <p:blipFill rotWithShape="1">
          <a:blip r:embed="rId4" cstate="email">
            <a:alphaModFix amt="60000"/>
            <a:extLst>
              <a:ext uri="{28A0092B-C50C-407E-A947-70E740481C1C}">
                <a14:useLocalDpi xmlns:a14="http://schemas.microsoft.com/office/drawing/2010/main"/>
              </a:ext>
            </a:extLst>
          </a:blip>
          <a:srcRect r="-2"/>
          <a:stretch/>
        </p:blipFill>
        <p:spPr>
          <a:xfrm>
            <a:off x="3572" y="10"/>
            <a:ext cx="4570183" cy="3431119"/>
          </a:xfrm>
          <a:prstGeom prst="rect">
            <a:avLst/>
          </a:prstGeom>
        </p:spPr>
      </p:pic>
      <p:sp>
        <p:nvSpPr>
          <p:cNvPr id="2" name="Title 1">
            <a:extLst>
              <a:ext uri="{FF2B5EF4-FFF2-40B4-BE49-F238E27FC236}">
                <a16:creationId xmlns:a16="http://schemas.microsoft.com/office/drawing/2014/main" id="{CB62614F-0395-444E-9B8F-17ED442102DA}"/>
              </a:ext>
            </a:extLst>
          </p:cNvPr>
          <p:cNvSpPr>
            <a:spLocks noGrp="1"/>
          </p:cNvSpPr>
          <p:nvPr>
            <p:ph type="title"/>
          </p:nvPr>
        </p:nvSpPr>
        <p:spPr>
          <a:xfrm>
            <a:off x="894172" y="157952"/>
            <a:ext cx="7351391" cy="2790331"/>
          </a:xfrm>
        </p:spPr>
        <p:txBody>
          <a:bodyPr vert="horz" lIns="91440" tIns="45720" rIns="91440" bIns="45720" rtlCol="0" anchor="b">
            <a:normAutofit/>
          </a:bodyPr>
          <a:lstStyle/>
          <a:p>
            <a:pPr algn="ctr"/>
            <a:r>
              <a:rPr lang="en-US" sz="4200" kern="1200" spc="-150" dirty="0">
                <a:solidFill>
                  <a:srgbClr val="FFFFFF"/>
                </a:solidFill>
                <a:latin typeface="+mj-lt"/>
                <a:ea typeface="+mj-ea"/>
                <a:cs typeface="+mj-cs"/>
              </a:rPr>
              <a:t>Manufacturing facilities</a:t>
            </a:r>
          </a:p>
        </p:txBody>
      </p:sp>
      <p:sp>
        <p:nvSpPr>
          <p:cNvPr id="3" name="Slide Number Placeholder 2">
            <a:extLst>
              <a:ext uri="{FF2B5EF4-FFF2-40B4-BE49-F238E27FC236}">
                <a16:creationId xmlns:a16="http://schemas.microsoft.com/office/drawing/2014/main" id="{085D1947-5E53-F946-88C5-23DAB9F26BED}"/>
              </a:ext>
            </a:extLst>
          </p:cNvPr>
          <p:cNvSpPr>
            <a:spLocks noGrp="1"/>
          </p:cNvSpPr>
          <p:nvPr>
            <p:ph type="sldNum" sz="quarter" idx="12"/>
          </p:nvPr>
        </p:nvSpPr>
        <p:spPr>
          <a:xfrm>
            <a:off x="8791956" y="18288"/>
            <a:ext cx="356616" cy="475488"/>
          </a:xfrm>
        </p:spPr>
        <p:txBody>
          <a:bodyPr vert="horz" lIns="91440" tIns="45720" rIns="91440" bIns="45720" rtlCol="0" anchor="ctr">
            <a:normAutofit/>
          </a:bodyPr>
          <a:lstStyle/>
          <a:p>
            <a:pPr algn="ctr" defTabSz="914400">
              <a:spcAft>
                <a:spcPts val="600"/>
              </a:spcAft>
            </a:pPr>
            <a:fld id="{4C507873-2488-43B7-8FB5-AD84CCA2F3FB}" type="slidenum">
              <a:rPr lang="en-US" sz="700">
                <a:solidFill>
                  <a:srgbClr val="FFFFFF"/>
                </a:solidFill>
              </a:rPr>
              <a:pPr algn="ctr" defTabSz="914400">
                <a:spcAft>
                  <a:spcPts val="600"/>
                </a:spcAft>
              </a:pPr>
              <a:t>6</a:t>
            </a:fld>
            <a:endParaRPr lang="en-US" sz="700">
              <a:solidFill>
                <a:srgbClr val="FFFFFF"/>
              </a:solidFill>
            </a:endParaRPr>
          </a:p>
        </p:txBody>
      </p:sp>
      <p:pic>
        <p:nvPicPr>
          <p:cNvPr id="60" name="Picture 59" descr="A picture containing mountain, tree, outdoor, hill&#10;&#10;Description automatically generated">
            <a:extLst>
              <a:ext uri="{FF2B5EF4-FFF2-40B4-BE49-F238E27FC236}">
                <a16:creationId xmlns:a16="http://schemas.microsoft.com/office/drawing/2014/main" id="{761A2CD9-F959-D14A-80AB-AADD52108616}"/>
              </a:ext>
            </a:extLst>
          </p:cNvPr>
          <p:cNvPicPr>
            <a:picLocks noChangeAspect="1"/>
          </p:cNvPicPr>
          <p:nvPr/>
        </p:nvPicPr>
        <p:blipFill rotWithShape="1">
          <a:blip r:embed="rId5" cstate="email">
            <a:alphaModFix amt="60000"/>
            <a:extLst>
              <a:ext uri="{28A0092B-C50C-407E-A947-70E740481C1C}">
                <a14:useLocalDpi xmlns:a14="http://schemas.microsoft.com/office/drawing/2010/main"/>
              </a:ext>
            </a:extLst>
          </a:blip>
          <a:srcRect b="-1"/>
          <a:stretch/>
        </p:blipFill>
        <p:spPr>
          <a:xfrm>
            <a:off x="4572960" y="3426870"/>
            <a:ext cx="4570183" cy="3431129"/>
          </a:xfrm>
          <a:prstGeom prst="rect">
            <a:avLst/>
          </a:prstGeom>
        </p:spPr>
      </p:pic>
      <p:pic>
        <p:nvPicPr>
          <p:cNvPr id="12" name="Picture 11">
            <a:extLst>
              <a:ext uri="{FF2B5EF4-FFF2-40B4-BE49-F238E27FC236}">
                <a16:creationId xmlns:a16="http://schemas.microsoft.com/office/drawing/2014/main" id="{0858BFD4-F832-035F-4DF8-8D0CE0AB09FD}"/>
              </a:ext>
            </a:extLst>
          </p:cNvPr>
          <p:cNvPicPr>
            <a:picLocks noChangeAspect="1"/>
          </p:cNvPicPr>
          <p:nvPr/>
        </p:nvPicPr>
        <p:blipFill rotWithShape="1">
          <a:blip r:embed="rId6" cstate="email">
            <a:alphaModFix amt="60000"/>
            <a:extLst>
              <a:ext uri="{28A0092B-C50C-407E-A947-70E740481C1C}">
                <a14:useLocalDpi xmlns:a14="http://schemas.microsoft.com/office/drawing/2010/main"/>
              </a:ext>
            </a:extLst>
          </a:blip>
          <a:srcRect/>
          <a:stretch/>
        </p:blipFill>
        <p:spPr>
          <a:xfrm>
            <a:off x="5633" y="3426870"/>
            <a:ext cx="4570183" cy="3431129"/>
          </a:xfrm>
          <a:prstGeom prst="rect">
            <a:avLst/>
          </a:prstGeom>
        </p:spPr>
      </p:pic>
      <p:sp>
        <p:nvSpPr>
          <p:cNvPr id="4" name="Text Box 9">
            <a:extLst>
              <a:ext uri="{FF2B5EF4-FFF2-40B4-BE49-F238E27FC236}">
                <a16:creationId xmlns:a16="http://schemas.microsoft.com/office/drawing/2014/main" id="{DB129157-E655-3B40-9887-AFD8CD75F2DD}"/>
              </a:ext>
            </a:extLst>
          </p:cNvPr>
          <p:cNvSpPr txBox="1">
            <a:spLocks noChangeArrowheads="1"/>
          </p:cNvSpPr>
          <p:nvPr/>
        </p:nvSpPr>
        <p:spPr bwMode="auto">
          <a:xfrm>
            <a:off x="894173" y="3115621"/>
            <a:ext cx="7351391" cy="2614231"/>
          </a:xfrm>
          <a:prstGeom prst="rect">
            <a:avLst/>
          </a:prstGeom>
        </p:spPr>
        <p:txBody>
          <a:bodyPr vert="horz" lIns="91440" tIns="45720" rIns="91440" bIns="45720" rtlCol="0" anchor="t">
            <a:normAutofit/>
          </a:bodyPr>
          <a:lstStyle/>
          <a:p>
            <a:pPr indent="-228600" algn="ctr" defTabSz="914400">
              <a:lnSpc>
                <a:spcPct val="90000"/>
              </a:lnSpc>
              <a:spcBef>
                <a:spcPct val="50000"/>
              </a:spcBef>
              <a:buClr>
                <a:schemeClr val="accent1"/>
              </a:buClr>
              <a:buSzPct val="110000"/>
              <a:buFont typeface="Arial" panose="020B0604020202020204" pitchFamily="34" charset="0"/>
              <a:buChar char="•"/>
            </a:pPr>
            <a:r>
              <a:rPr lang="en-US" sz="1600">
                <a:solidFill>
                  <a:srgbClr val="FFFFFF"/>
                </a:solidFill>
              </a:rPr>
              <a:t>The TPH Orient group manufacturing campus spans 20 acres in area with lush green landscape</a:t>
            </a:r>
          </a:p>
          <a:p>
            <a:pPr indent="-228600" algn="ctr" defTabSz="914400">
              <a:lnSpc>
                <a:spcPct val="90000"/>
              </a:lnSpc>
              <a:spcBef>
                <a:spcPct val="50000"/>
              </a:spcBef>
              <a:buClr>
                <a:schemeClr val="accent1"/>
              </a:buClr>
              <a:buSzPct val="110000"/>
              <a:buFont typeface="Arial" panose="020B0604020202020204" pitchFamily="34" charset="0"/>
              <a:buChar char="•"/>
            </a:pPr>
            <a:r>
              <a:rPr lang="en-US" sz="1600">
                <a:solidFill>
                  <a:srgbClr val="FFFFFF"/>
                </a:solidFill>
              </a:rPr>
              <a:t>The campus houses various manufacturing units including a CNC workshop fitted with state of the art CNC’s for mechanical engineering purposes. Additionally our numerous testing and quality control equipment and pool of engineers allows us to provide world class products globally. </a:t>
            </a:r>
          </a:p>
          <a:p>
            <a:pPr indent="-228600" algn="ctr" defTabSz="914400">
              <a:lnSpc>
                <a:spcPct val="90000"/>
              </a:lnSpc>
              <a:spcBef>
                <a:spcPct val="50000"/>
              </a:spcBef>
              <a:buClr>
                <a:schemeClr val="accent1"/>
              </a:buClr>
              <a:buSzPct val="110000"/>
              <a:buFont typeface="Arial" panose="020B0604020202020204" pitchFamily="34" charset="0"/>
              <a:buChar char="•"/>
            </a:pPr>
            <a:r>
              <a:rPr lang="en-US" sz="1600">
                <a:solidFill>
                  <a:srgbClr val="FFFFFF"/>
                </a:solidFill>
              </a:rPr>
              <a:t>Our campus has facilities for products such as printing chemicals, offset printing machines, flexo printing machines, folder gluers , die cutters, high efficiency solar modules, printing plates, printing blankets, defense and aerospace engineered products etc. </a:t>
            </a:r>
          </a:p>
        </p:txBody>
      </p:sp>
    </p:spTree>
    <p:extLst>
      <p:ext uri="{BB962C8B-B14F-4D97-AF65-F5344CB8AC3E}">
        <p14:creationId xmlns:p14="http://schemas.microsoft.com/office/powerpoint/2010/main" val="47204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88F3A38-DAF4-67A7-5E83-87FC3DD3A34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flipH="1">
            <a:off x="452753" y="-1"/>
            <a:ext cx="8691247" cy="6857999"/>
          </a:xfrm>
          <a:prstGeom prst="rect">
            <a:avLst/>
          </a:prstGeom>
        </p:spPr>
      </p:pic>
      <p:sp>
        <p:nvSpPr>
          <p:cNvPr id="38" name="Rectangle 37">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64924"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57F9FD-E26A-E64E-8E55-547D93354AE1}"/>
              </a:ext>
            </a:extLst>
          </p:cNvPr>
          <p:cNvSpPr>
            <a:spLocks noGrp="1"/>
          </p:cNvSpPr>
          <p:nvPr>
            <p:ph type="title"/>
          </p:nvPr>
        </p:nvSpPr>
        <p:spPr>
          <a:xfrm>
            <a:off x="874986" y="721805"/>
            <a:ext cx="2906015" cy="2147520"/>
          </a:xfrm>
        </p:spPr>
        <p:txBody>
          <a:bodyPr>
            <a:normAutofit/>
          </a:bodyPr>
          <a:lstStyle/>
          <a:p>
            <a:r>
              <a:rPr lang="en-US">
                <a:solidFill>
                  <a:schemeClr val="bg1"/>
                </a:solidFill>
              </a:rPr>
              <a:t>Quality Standards</a:t>
            </a:r>
          </a:p>
        </p:txBody>
      </p:sp>
      <p:sp>
        <p:nvSpPr>
          <p:cNvPr id="40" name="Rectangle 3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40" y="73152"/>
            <a:ext cx="884223" cy="232963"/>
            <a:chOff x="1188720" y="73152"/>
            <a:chExt cx="1178966" cy="232963"/>
          </a:xfrm>
        </p:grpSpPr>
        <p:sp>
          <p:nvSpPr>
            <p:cNvPr id="43"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Rectangle 63">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7DCCB48-E6D9-2446-BD0B-EFE69E4A1BCF}"/>
              </a:ext>
            </a:extLst>
          </p:cNvPr>
          <p:cNvSpPr>
            <a:spLocks noGrp="1"/>
          </p:cNvSpPr>
          <p:nvPr>
            <p:ph type="sldNum" sz="quarter" idx="12"/>
          </p:nvPr>
        </p:nvSpPr>
        <p:spPr>
          <a:xfrm>
            <a:off x="54864" y="3379979"/>
            <a:ext cx="342900" cy="365125"/>
          </a:xfrm>
          <a:prstGeom prst="ellipse">
            <a:avLst/>
          </a:prstGeom>
        </p:spPr>
        <p:txBody>
          <a:bodyPr>
            <a:normAutofit/>
          </a:bodyPr>
          <a:lstStyle/>
          <a:p>
            <a:pPr algn="ctr">
              <a:lnSpc>
                <a:spcPct val="90000"/>
              </a:lnSpc>
              <a:spcAft>
                <a:spcPts val="600"/>
              </a:spcAft>
            </a:pPr>
            <a:fld id="{16BA6F90-1E05-4104-8446-B708DB112CF0}" type="slidenum">
              <a:rPr lang="en-US">
                <a:solidFill>
                  <a:srgbClr val="FFFFFF"/>
                </a:solidFill>
              </a:rPr>
              <a:pPr algn="ctr">
                <a:lnSpc>
                  <a:spcPct val="90000"/>
                </a:lnSpc>
                <a:spcAft>
                  <a:spcPts val="600"/>
                </a:spcAft>
              </a:pPr>
              <a:t>7</a:t>
            </a:fld>
            <a:endParaRPr lang="en-US">
              <a:solidFill>
                <a:srgbClr val="FFFFFF"/>
              </a:solidFill>
            </a:endParaRPr>
          </a:p>
        </p:txBody>
      </p:sp>
      <p:sp>
        <p:nvSpPr>
          <p:cNvPr id="3" name="Content Placeholder 2">
            <a:extLst>
              <a:ext uri="{FF2B5EF4-FFF2-40B4-BE49-F238E27FC236}">
                <a16:creationId xmlns:a16="http://schemas.microsoft.com/office/drawing/2014/main" id="{C5BC41FD-8243-1F4D-A161-334AAF8A1CAD}"/>
              </a:ext>
            </a:extLst>
          </p:cNvPr>
          <p:cNvSpPr>
            <a:spLocks noGrp="1"/>
          </p:cNvSpPr>
          <p:nvPr>
            <p:ph idx="1"/>
          </p:nvPr>
        </p:nvSpPr>
        <p:spPr>
          <a:xfrm>
            <a:off x="874986" y="3379979"/>
            <a:ext cx="2906014" cy="3186359"/>
          </a:xfrm>
        </p:spPr>
        <p:txBody>
          <a:bodyPr anchor="ctr">
            <a:normAutofit/>
          </a:bodyPr>
          <a:lstStyle/>
          <a:p>
            <a:r>
              <a:rPr lang="en-US" sz="1200">
                <a:solidFill>
                  <a:schemeClr val="bg1"/>
                </a:solidFill>
              </a:rPr>
              <a:t>TPH is an </a:t>
            </a:r>
            <a:r>
              <a:rPr lang="en-US" sz="1200" b="1">
                <a:solidFill>
                  <a:schemeClr val="bg1"/>
                </a:solidFill>
              </a:rPr>
              <a:t>ISO 9001:2008</a:t>
            </a:r>
            <a:r>
              <a:rPr lang="en-US" sz="1200">
                <a:solidFill>
                  <a:schemeClr val="bg1"/>
                </a:solidFill>
              </a:rPr>
              <a:t> company</a:t>
            </a:r>
          </a:p>
          <a:p>
            <a:r>
              <a:rPr lang="en-US" sz="1200">
                <a:solidFill>
                  <a:schemeClr val="bg1"/>
                </a:solidFill>
              </a:rPr>
              <a:t>TPH  also has certification </a:t>
            </a:r>
          </a:p>
          <a:p>
            <a:pPr>
              <a:buFont typeface="Wingdings" pitchFamily="2" charset="2"/>
              <a:buNone/>
            </a:pPr>
            <a:r>
              <a:rPr lang="en-US" sz="1200" b="1">
                <a:solidFill>
                  <a:schemeClr val="bg1"/>
                </a:solidFill>
              </a:rPr>
              <a:t>          </a:t>
            </a:r>
            <a:r>
              <a:rPr lang="en-US" sz="1200" b="1" u="sng">
                <a:solidFill>
                  <a:schemeClr val="bg1"/>
                </a:solidFill>
              </a:rPr>
              <a:t>OHSAS</a:t>
            </a:r>
            <a:r>
              <a:rPr lang="en-US" sz="1200" b="1" i="1" u="sng">
                <a:solidFill>
                  <a:schemeClr val="bg1"/>
                </a:solidFill>
              </a:rPr>
              <a:t> 18001:2007</a:t>
            </a:r>
            <a:r>
              <a:rPr lang="en-US" sz="1200" b="1" i="1">
                <a:solidFill>
                  <a:schemeClr val="bg1"/>
                </a:solidFill>
              </a:rPr>
              <a:t> </a:t>
            </a:r>
          </a:p>
          <a:p>
            <a:pPr>
              <a:buFont typeface="Wingdings" pitchFamily="2" charset="2"/>
              <a:buNone/>
            </a:pPr>
            <a:r>
              <a:rPr lang="en-US" sz="1200" i="1">
                <a:solidFill>
                  <a:schemeClr val="bg1"/>
                </a:solidFill>
              </a:rPr>
              <a:t>f</a:t>
            </a:r>
            <a:r>
              <a:rPr lang="en-US" sz="1200">
                <a:solidFill>
                  <a:schemeClr val="bg1"/>
                </a:solidFill>
              </a:rPr>
              <a:t>or health and safety Management System.</a:t>
            </a:r>
          </a:p>
          <a:p>
            <a:pPr>
              <a:buFont typeface="Wingdings" pitchFamily="2" charset="2"/>
              <a:buNone/>
            </a:pPr>
            <a:r>
              <a:rPr lang="en-US" sz="1200">
                <a:solidFill>
                  <a:schemeClr val="bg1"/>
                </a:solidFill>
              </a:rPr>
              <a:t>					&amp;</a:t>
            </a:r>
          </a:p>
          <a:p>
            <a:pPr>
              <a:buFont typeface="Wingdings" pitchFamily="2" charset="2"/>
              <a:buNone/>
            </a:pPr>
            <a:r>
              <a:rPr lang="en-US" sz="1200">
                <a:solidFill>
                  <a:schemeClr val="bg1"/>
                </a:solidFill>
              </a:rPr>
              <a:t>          </a:t>
            </a:r>
            <a:r>
              <a:rPr lang="en-US" sz="1200" b="1" u="sng">
                <a:solidFill>
                  <a:schemeClr val="bg1"/>
                </a:solidFill>
              </a:rPr>
              <a:t>ISO 14001:2004</a:t>
            </a:r>
            <a:r>
              <a:rPr lang="en-US" sz="1200">
                <a:solidFill>
                  <a:schemeClr val="bg1"/>
                </a:solidFill>
              </a:rPr>
              <a:t>  </a:t>
            </a:r>
          </a:p>
          <a:p>
            <a:pPr>
              <a:buFont typeface="Wingdings" pitchFamily="2" charset="2"/>
              <a:buNone/>
            </a:pPr>
            <a:r>
              <a:rPr lang="en-US" sz="1200">
                <a:solidFill>
                  <a:schemeClr val="bg1"/>
                </a:solidFill>
              </a:rPr>
              <a:t>for Environmental Management System.</a:t>
            </a:r>
          </a:p>
          <a:p>
            <a:r>
              <a:rPr lang="en-US" sz="1200">
                <a:solidFill>
                  <a:schemeClr val="bg1"/>
                </a:solidFill>
              </a:rPr>
              <a:t>Over </a:t>
            </a:r>
            <a:r>
              <a:rPr lang="en-US" sz="1200" b="1">
                <a:solidFill>
                  <a:schemeClr val="bg1"/>
                </a:solidFill>
              </a:rPr>
              <a:t>3,000</a:t>
            </a:r>
            <a:r>
              <a:rPr lang="en-US" sz="1200">
                <a:solidFill>
                  <a:schemeClr val="bg1"/>
                </a:solidFill>
              </a:rPr>
              <a:t> quality checks are conducted for optimum performance </a:t>
            </a:r>
          </a:p>
          <a:p>
            <a:endParaRPr lang="en-US" sz="1200">
              <a:solidFill>
                <a:schemeClr val="bg1"/>
              </a:solidFill>
            </a:endParaRPr>
          </a:p>
        </p:txBody>
      </p:sp>
    </p:spTree>
    <p:extLst>
      <p:ext uri="{BB962C8B-B14F-4D97-AF65-F5344CB8AC3E}">
        <p14:creationId xmlns:p14="http://schemas.microsoft.com/office/powerpoint/2010/main" val="2601726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CD37614-109C-E29D-C29E-3EF722EE8C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42616" y="10"/>
            <a:ext cx="6501384"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D976A1-8287-1D49-CA60-683C94B09BC7}"/>
              </a:ext>
            </a:extLst>
          </p:cNvPr>
          <p:cNvSpPr>
            <a:spLocks noGrp="1"/>
          </p:cNvSpPr>
          <p:nvPr>
            <p:ph type="title"/>
          </p:nvPr>
        </p:nvSpPr>
        <p:spPr>
          <a:xfrm>
            <a:off x="358485" y="1122363"/>
            <a:ext cx="3017520" cy="3204134"/>
          </a:xfrm>
        </p:spPr>
        <p:txBody>
          <a:bodyPr vert="horz" lIns="91440" tIns="45720" rIns="91440" bIns="45720" rtlCol="0" anchor="b">
            <a:normAutofit/>
          </a:bodyPr>
          <a:lstStyle/>
          <a:p>
            <a:r>
              <a:rPr lang="en-US" sz="4200"/>
              <a:t>TPH Orient Web Offset</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00D84F2-B513-ACF0-2C92-A8794CF4DA9C}"/>
              </a:ext>
            </a:extLst>
          </p:cNvPr>
          <p:cNvSpPr>
            <a:spLocks noGrp="1"/>
          </p:cNvSpPr>
          <p:nvPr>
            <p:ph type="sldNum" sz="quarter" idx="12"/>
          </p:nvPr>
        </p:nvSpPr>
        <p:spPr>
          <a:xfrm>
            <a:off x="6728114" y="6356350"/>
            <a:ext cx="2057400" cy="365125"/>
          </a:xfrm>
        </p:spPr>
        <p:txBody>
          <a:bodyPr vert="horz" lIns="91440" tIns="45720" rIns="91440" bIns="45720" rtlCol="0" anchor="ctr">
            <a:normAutofit/>
          </a:bodyPr>
          <a:lstStyle/>
          <a:p>
            <a:pPr defTabSz="914400">
              <a:spcAft>
                <a:spcPts val="600"/>
              </a:spcAft>
              <a:defRPr/>
            </a:pPr>
            <a:fld id="{16BA6F90-1E05-4104-8446-B708DB112CF0}" type="slidenum">
              <a:rPr lang="en-US" sz="1000">
                <a:solidFill>
                  <a:schemeClr val="tx1"/>
                </a:solidFill>
                <a:latin typeface="Calibri" panose="020F0502020204030204"/>
              </a:rPr>
              <a:pPr defTabSz="914400">
                <a:spcAft>
                  <a:spcPts val="600"/>
                </a:spcAft>
                <a:defRPr/>
              </a:pPr>
              <a:t>8</a:t>
            </a:fld>
            <a:endParaRPr lang="en-US" sz="1000">
              <a:solidFill>
                <a:schemeClr val="tx1"/>
              </a:solidFill>
              <a:latin typeface="Calibri" panose="020F0502020204030204"/>
            </a:endParaRPr>
          </a:p>
        </p:txBody>
      </p:sp>
    </p:spTree>
    <p:extLst>
      <p:ext uri="{BB962C8B-B14F-4D97-AF65-F5344CB8AC3E}">
        <p14:creationId xmlns:p14="http://schemas.microsoft.com/office/powerpoint/2010/main" val="1923508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C2440F2-36BD-C64D-8B96-C7A8638B7C8C}"/>
              </a:ext>
            </a:extLst>
          </p:cNvPr>
          <p:cNvPicPr>
            <a:picLocks noChangeAspect="1"/>
          </p:cNvPicPr>
          <p:nvPr/>
        </p:nvPicPr>
        <p:blipFill rotWithShape="1">
          <a:blip r:embed="rId2" cstate="email">
            <a:duotone>
              <a:prstClr val="black"/>
              <a:schemeClr val="tx2">
                <a:tint val="45000"/>
                <a:satMod val="400000"/>
              </a:schemeClr>
            </a:duotone>
            <a:alphaModFix amt="35000"/>
            <a:extLst>
              <a:ext uri="{28A0092B-C50C-407E-A947-70E740481C1C}">
                <a14:useLocalDpi xmlns:a14="http://schemas.microsoft.com/office/drawing/2010/main"/>
              </a:ext>
            </a:extLst>
          </a:blip>
          <a:srcRect/>
          <a:stretch/>
        </p:blipFill>
        <p:spPr>
          <a:xfrm>
            <a:off x="-14" y="10"/>
            <a:ext cx="9143999" cy="6855948"/>
          </a:xfrm>
          <a:prstGeom prst="rect">
            <a:avLst/>
          </a:prstGeom>
        </p:spPr>
      </p:pic>
      <p:sp>
        <p:nvSpPr>
          <p:cNvPr id="2" name="Title 1">
            <a:extLst>
              <a:ext uri="{FF2B5EF4-FFF2-40B4-BE49-F238E27FC236}">
                <a16:creationId xmlns:a16="http://schemas.microsoft.com/office/drawing/2014/main" id="{F0DBC3C8-F1C6-4F4A-BBF6-9609C6522671}"/>
              </a:ext>
            </a:extLst>
          </p:cNvPr>
          <p:cNvSpPr>
            <a:spLocks noGrp="1"/>
          </p:cNvSpPr>
          <p:nvPr>
            <p:ph type="title"/>
          </p:nvPr>
        </p:nvSpPr>
        <p:spPr>
          <a:xfrm>
            <a:off x="600823" y="1396289"/>
            <a:ext cx="3958000" cy="1325563"/>
          </a:xfrm>
        </p:spPr>
        <p:txBody>
          <a:bodyPr vert="horz" lIns="91440" tIns="45720" rIns="91440" bIns="45720" rtlCol="0" anchor="ctr">
            <a:normAutofit/>
          </a:bodyPr>
          <a:lstStyle/>
          <a:p>
            <a:r>
              <a:rPr lang="en-US" kern="1200">
                <a:solidFill>
                  <a:schemeClr val="tx1"/>
                </a:solidFill>
                <a:latin typeface="+mj-lt"/>
                <a:ea typeface="+mj-ea"/>
                <a:cs typeface="+mj-cs"/>
              </a:rPr>
              <a:t>Orient Standard</a:t>
            </a:r>
          </a:p>
        </p:txBody>
      </p:sp>
      <p:sp>
        <p:nvSpPr>
          <p:cNvPr id="4" name="Slide Number Placeholder 3">
            <a:extLst>
              <a:ext uri="{FF2B5EF4-FFF2-40B4-BE49-F238E27FC236}">
                <a16:creationId xmlns:a16="http://schemas.microsoft.com/office/drawing/2014/main" id="{86D0E7F8-76AF-6249-B859-10D98C341CF6}"/>
              </a:ext>
            </a:extLst>
          </p:cNvPr>
          <p:cNvSpPr>
            <a:spLocks noGrp="1"/>
          </p:cNvSpPr>
          <p:nvPr>
            <p:ph type="sldNum" sz="quarter" idx="12"/>
          </p:nvPr>
        </p:nvSpPr>
        <p:spPr>
          <a:xfrm>
            <a:off x="603363" y="599325"/>
            <a:ext cx="411480" cy="548640"/>
          </a:xfrm>
          <a:prstGeom prst="ellipse">
            <a:avLst/>
          </a:prstGeom>
          <a:solidFill>
            <a:srgbClr val="503841"/>
          </a:solidFill>
        </p:spPr>
        <p:txBody>
          <a:bodyPr vert="horz" lIns="91440" tIns="45720" rIns="91440" bIns="45720" rtlCol="0" anchor="ctr">
            <a:normAutofit/>
          </a:bodyPr>
          <a:lstStyle/>
          <a:p>
            <a:pPr algn="ctr" defTabSz="914400">
              <a:spcAft>
                <a:spcPts val="600"/>
              </a:spcAft>
              <a:defRPr/>
            </a:pPr>
            <a:fld id="{16BA6F90-1E05-4104-8446-B708DB112CF0}" type="slidenum">
              <a:rPr lang="en-US" sz="1300">
                <a:solidFill>
                  <a:srgbClr val="FFFFFF"/>
                </a:solidFill>
              </a:rPr>
              <a:pPr algn="ctr" defTabSz="914400">
                <a:spcAft>
                  <a:spcPts val="600"/>
                </a:spcAft>
                <a:defRPr/>
              </a:pPr>
              <a:t>9</a:t>
            </a:fld>
            <a:endParaRPr lang="en-US" sz="1300">
              <a:solidFill>
                <a:srgbClr val="FFFFFF"/>
              </a:solidFill>
            </a:endParaRPr>
          </a:p>
        </p:txBody>
      </p:sp>
      <p:sp>
        <p:nvSpPr>
          <p:cNvPr id="7" name="TextBox 6">
            <a:extLst>
              <a:ext uri="{FF2B5EF4-FFF2-40B4-BE49-F238E27FC236}">
                <a16:creationId xmlns:a16="http://schemas.microsoft.com/office/drawing/2014/main" id="{4D0F2977-62F4-C649-BC6C-DAF086E9805E}"/>
              </a:ext>
            </a:extLst>
          </p:cNvPr>
          <p:cNvSpPr txBox="1"/>
          <p:nvPr/>
        </p:nvSpPr>
        <p:spPr>
          <a:xfrm>
            <a:off x="604157" y="2871982"/>
            <a:ext cx="3954666" cy="3181684"/>
          </a:xfrm>
          <a:prstGeom prst="rect">
            <a:avLst/>
          </a:prstGeom>
        </p:spPr>
        <p:txBody>
          <a:bodyPr vert="horz" lIns="91440" tIns="45720" rIns="91440" bIns="45720" rtlCol="0" anchor="t">
            <a:normAutofit/>
          </a:bodyPr>
          <a:lstStyle/>
          <a:p>
            <a:pPr indent="-228600" algn="just" defTabSz="914400">
              <a:lnSpc>
                <a:spcPct val="90000"/>
              </a:lnSpc>
              <a:spcAft>
                <a:spcPts val="600"/>
              </a:spcAft>
              <a:buFont typeface="Arial" panose="020B0604020202020204" pitchFamily="34" charset="0"/>
              <a:buChar char="•"/>
            </a:pPr>
            <a:r>
              <a:rPr lang="en-US" sz="1600" dirty="0"/>
              <a:t>Orient Standard is a single width single circumference web-offset press with a speed up-to 16000 cph or 16000 copies per hour for high quality newspaper printing , tabloid printing, book printing and semi-commercial products. The printing modules available for Orient Standard (16000 cph) are the Mono unit with Integral Reel stand and 3-colour satellite.</a:t>
            </a:r>
          </a:p>
        </p:txBody>
      </p:sp>
      <p:sp>
        <p:nvSpPr>
          <p:cNvPr id="30"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35435" y="581159"/>
            <a:ext cx="4108564"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wall, indoor&#10;&#10;Description automatically generated">
            <a:extLst>
              <a:ext uri="{FF2B5EF4-FFF2-40B4-BE49-F238E27FC236}">
                <a16:creationId xmlns:a16="http://schemas.microsoft.com/office/drawing/2014/main" id="{B588D334-4B61-F145-8AE0-C503040DEE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5169988" y="457200"/>
            <a:ext cx="3974012"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32007953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1041</TotalTime>
  <Words>1464</Words>
  <Application>Microsoft Macintosh PowerPoint</Application>
  <PresentationFormat>On-screen Show (4:3)</PresentationFormat>
  <Paragraphs>106</Paragraphs>
  <Slides>34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Baskerville Old Face</vt:lpstr>
      <vt:lpstr>Calibri</vt:lpstr>
      <vt:lpstr>Impact</vt:lpstr>
      <vt:lpstr>Tahoma</vt:lpstr>
      <vt:lpstr>Times New Roman</vt:lpstr>
      <vt:lpstr>Wingdings</vt:lpstr>
      <vt:lpstr>Office Theme</vt:lpstr>
      <vt:lpstr>THE PRINTERS HOUSE</vt:lpstr>
      <vt:lpstr>PowerPoint Presentation</vt:lpstr>
      <vt:lpstr>PowerPoint Presentation</vt:lpstr>
      <vt:lpstr>The TPH Family</vt:lpstr>
      <vt:lpstr>The Global Presence</vt:lpstr>
      <vt:lpstr>Manufacturing facilities</vt:lpstr>
      <vt:lpstr>Quality Standards</vt:lpstr>
      <vt:lpstr>TPH Orient Web Offset</vt:lpstr>
      <vt:lpstr>Orient Standard</vt:lpstr>
      <vt:lpstr>Orient Super</vt:lpstr>
      <vt:lpstr>Orient X-Cel</vt:lpstr>
      <vt:lpstr>Orient X-Press</vt:lpstr>
      <vt:lpstr>Orient XLC</vt:lpstr>
      <vt:lpstr>PowerPoint Presentation</vt:lpstr>
      <vt:lpstr>ORIENT Packaging</vt:lpstr>
      <vt:lpstr>PowerPoint Presentation</vt:lpstr>
      <vt:lpstr>Orient X-Press Cut</vt:lpstr>
      <vt:lpstr>Orient X-Press Fold</vt:lpstr>
      <vt:lpstr>Orient Inkjet Printing  </vt:lpstr>
      <vt:lpstr>PowerPoint Presentation</vt:lpstr>
      <vt:lpstr>NexGen Orient Printing and Packaging consumables</vt:lpstr>
      <vt:lpstr>PowerPoint Presentation</vt:lpstr>
      <vt:lpstr>PowerPoint Presentation</vt:lpstr>
      <vt:lpstr>Orient Smart AMC</vt:lpstr>
      <vt:lpstr>Orient Engineering division</vt:lpstr>
      <vt:lpstr>Defense Manufacturing</vt:lpstr>
      <vt:lpstr>Aerospace </vt:lpstr>
      <vt:lpstr>Railways</vt:lpstr>
      <vt:lpstr>Heavy engineering and contract manufacturing</vt:lpstr>
      <vt:lpstr>ADM ORIENT SOLAR</vt:lpstr>
      <vt:lpstr>PowerPoint Presentation</vt:lpstr>
      <vt:lpstr>The TPH Family: Domestic Sales Network</vt:lpstr>
      <vt:lpstr>PowerPoint Presentation</vt:lpstr>
      <vt:lpstr>Our Contact Details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Printers House</dc:title>
  <dc:creator>rishab kohli</dc:creator>
  <cp:lastModifiedBy>Rishab Kohli</cp:lastModifiedBy>
  <cp:revision>144</cp:revision>
  <cp:lastPrinted>2022-05-23T13:50:26Z</cp:lastPrinted>
  <dcterms:created xsi:type="dcterms:W3CDTF">2021-04-19T10:26:03Z</dcterms:created>
  <dcterms:modified xsi:type="dcterms:W3CDTF">2023-03-15T07:38:31Z</dcterms:modified>
</cp:coreProperties>
</file>